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7"/>
  </p:notesMasterIdLst>
  <p:sldIdLst>
    <p:sldId id="256" r:id="rId2"/>
    <p:sldId id="262" r:id="rId3"/>
    <p:sldId id="294" r:id="rId4"/>
    <p:sldId id="267" r:id="rId5"/>
    <p:sldId id="277" r:id="rId6"/>
    <p:sldId id="264" r:id="rId7"/>
    <p:sldId id="266" r:id="rId8"/>
    <p:sldId id="265" r:id="rId9"/>
    <p:sldId id="284" r:id="rId10"/>
    <p:sldId id="285" r:id="rId11"/>
    <p:sldId id="287" r:id="rId12"/>
    <p:sldId id="263" r:id="rId13"/>
    <p:sldId id="268" r:id="rId14"/>
    <p:sldId id="275" r:id="rId15"/>
    <p:sldId id="274" r:id="rId16"/>
    <p:sldId id="293" r:id="rId17"/>
    <p:sldId id="291" r:id="rId18"/>
    <p:sldId id="273" r:id="rId19"/>
    <p:sldId id="272" r:id="rId20"/>
    <p:sldId id="271" r:id="rId21"/>
    <p:sldId id="276" r:id="rId22"/>
    <p:sldId id="278" r:id="rId23"/>
    <p:sldId id="288" r:id="rId24"/>
    <p:sldId id="279" r:id="rId25"/>
    <p:sldId id="270"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hanna George" initials="JG" lastIdx="1" clrIdx="0">
    <p:extLst>
      <p:ext uri="{19B8F6BF-5375-455C-9EA6-DF929625EA0E}">
        <p15:presenceInfo xmlns:p15="http://schemas.microsoft.com/office/powerpoint/2012/main" userId="Johanna George"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343" autoAdjust="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0360AA-CCA6-4B2B-89C0-E50B7EBF0992}" type="datetimeFigureOut">
              <a:rPr lang="en-GB" smtClean="0"/>
              <a:t>12/09/2023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317C0A-9624-423F-A7FB-04AFE3C63137}" type="slidenum">
              <a:rPr lang="en-GB" smtClean="0"/>
              <a:t>‹#›</a:t>
            </a:fld>
            <a:endParaRPr lang="en-GB"/>
          </a:p>
        </p:txBody>
      </p:sp>
    </p:spTree>
    <p:extLst>
      <p:ext uri="{BB962C8B-B14F-4D97-AF65-F5344CB8AC3E}">
        <p14:creationId xmlns:p14="http://schemas.microsoft.com/office/powerpoint/2010/main" val="28994408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1</a:t>
            </a:fld>
            <a:endParaRPr lang="en-GB"/>
          </a:p>
        </p:txBody>
      </p:sp>
    </p:spTree>
    <p:extLst>
      <p:ext uri="{BB962C8B-B14F-4D97-AF65-F5344CB8AC3E}">
        <p14:creationId xmlns:p14="http://schemas.microsoft.com/office/powerpoint/2010/main" val="11640968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2</a:t>
            </a:fld>
            <a:endParaRPr lang="en-GB"/>
          </a:p>
        </p:txBody>
      </p:sp>
    </p:spTree>
    <p:extLst>
      <p:ext uri="{BB962C8B-B14F-4D97-AF65-F5344CB8AC3E}">
        <p14:creationId xmlns:p14="http://schemas.microsoft.com/office/powerpoint/2010/main" val="13160080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4</a:t>
            </a:fld>
            <a:endParaRPr lang="en-GB"/>
          </a:p>
        </p:txBody>
      </p:sp>
    </p:spTree>
    <p:extLst>
      <p:ext uri="{BB962C8B-B14F-4D97-AF65-F5344CB8AC3E}">
        <p14:creationId xmlns:p14="http://schemas.microsoft.com/office/powerpoint/2010/main" val="9735349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5</a:t>
            </a:fld>
            <a:endParaRPr lang="en-GB"/>
          </a:p>
        </p:txBody>
      </p:sp>
    </p:spTree>
    <p:extLst>
      <p:ext uri="{BB962C8B-B14F-4D97-AF65-F5344CB8AC3E}">
        <p14:creationId xmlns:p14="http://schemas.microsoft.com/office/powerpoint/2010/main" val="10380928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6</a:t>
            </a:fld>
            <a:endParaRPr lang="en-GB"/>
          </a:p>
        </p:txBody>
      </p:sp>
    </p:spTree>
    <p:extLst>
      <p:ext uri="{BB962C8B-B14F-4D97-AF65-F5344CB8AC3E}">
        <p14:creationId xmlns:p14="http://schemas.microsoft.com/office/powerpoint/2010/main" val="2129512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7</a:t>
            </a:fld>
            <a:endParaRPr lang="en-GB"/>
          </a:p>
        </p:txBody>
      </p:sp>
    </p:spTree>
    <p:extLst>
      <p:ext uri="{BB962C8B-B14F-4D97-AF65-F5344CB8AC3E}">
        <p14:creationId xmlns:p14="http://schemas.microsoft.com/office/powerpoint/2010/main" val="21228029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8</a:t>
            </a:fld>
            <a:endParaRPr lang="en-GB"/>
          </a:p>
        </p:txBody>
      </p:sp>
    </p:spTree>
    <p:extLst>
      <p:ext uri="{BB962C8B-B14F-4D97-AF65-F5344CB8AC3E}">
        <p14:creationId xmlns:p14="http://schemas.microsoft.com/office/powerpoint/2010/main" val="8881491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9</a:t>
            </a:fld>
            <a:endParaRPr lang="en-GB"/>
          </a:p>
        </p:txBody>
      </p:sp>
    </p:spTree>
    <p:extLst>
      <p:ext uri="{BB962C8B-B14F-4D97-AF65-F5344CB8AC3E}">
        <p14:creationId xmlns:p14="http://schemas.microsoft.com/office/powerpoint/2010/main" val="26876281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10</a:t>
            </a:fld>
            <a:endParaRPr lang="en-GB"/>
          </a:p>
        </p:txBody>
      </p:sp>
    </p:spTree>
    <p:extLst>
      <p:ext uri="{BB962C8B-B14F-4D97-AF65-F5344CB8AC3E}">
        <p14:creationId xmlns:p14="http://schemas.microsoft.com/office/powerpoint/2010/main" val="38339990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11</a:t>
            </a:fld>
            <a:endParaRPr lang="en-GB"/>
          </a:p>
        </p:txBody>
      </p:sp>
    </p:spTree>
    <p:extLst>
      <p:ext uri="{BB962C8B-B14F-4D97-AF65-F5344CB8AC3E}">
        <p14:creationId xmlns:p14="http://schemas.microsoft.com/office/powerpoint/2010/main" val="8451615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12</a:t>
            </a:fld>
            <a:endParaRPr lang="en-GB"/>
          </a:p>
        </p:txBody>
      </p:sp>
    </p:spTree>
    <p:extLst>
      <p:ext uri="{BB962C8B-B14F-4D97-AF65-F5344CB8AC3E}">
        <p14:creationId xmlns:p14="http://schemas.microsoft.com/office/powerpoint/2010/main" val="6572688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13</a:t>
            </a:fld>
            <a:endParaRPr lang="en-GB"/>
          </a:p>
        </p:txBody>
      </p:sp>
    </p:spTree>
    <p:extLst>
      <p:ext uri="{BB962C8B-B14F-4D97-AF65-F5344CB8AC3E}">
        <p14:creationId xmlns:p14="http://schemas.microsoft.com/office/powerpoint/2010/main" val="7057931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14</a:t>
            </a:fld>
            <a:endParaRPr lang="en-GB"/>
          </a:p>
        </p:txBody>
      </p:sp>
    </p:spTree>
    <p:extLst>
      <p:ext uri="{BB962C8B-B14F-4D97-AF65-F5344CB8AC3E}">
        <p14:creationId xmlns:p14="http://schemas.microsoft.com/office/powerpoint/2010/main" val="39478931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15</a:t>
            </a:fld>
            <a:endParaRPr lang="en-GB"/>
          </a:p>
        </p:txBody>
      </p:sp>
    </p:spTree>
    <p:extLst>
      <p:ext uri="{BB962C8B-B14F-4D97-AF65-F5344CB8AC3E}">
        <p14:creationId xmlns:p14="http://schemas.microsoft.com/office/powerpoint/2010/main" val="21131038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17</a:t>
            </a:fld>
            <a:endParaRPr lang="en-GB"/>
          </a:p>
        </p:txBody>
      </p:sp>
    </p:spTree>
    <p:extLst>
      <p:ext uri="{BB962C8B-B14F-4D97-AF65-F5344CB8AC3E}">
        <p14:creationId xmlns:p14="http://schemas.microsoft.com/office/powerpoint/2010/main" val="24657184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18</a:t>
            </a:fld>
            <a:endParaRPr lang="en-GB"/>
          </a:p>
        </p:txBody>
      </p:sp>
    </p:spTree>
    <p:extLst>
      <p:ext uri="{BB962C8B-B14F-4D97-AF65-F5344CB8AC3E}">
        <p14:creationId xmlns:p14="http://schemas.microsoft.com/office/powerpoint/2010/main" val="6210056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19</a:t>
            </a:fld>
            <a:endParaRPr lang="en-GB"/>
          </a:p>
        </p:txBody>
      </p:sp>
    </p:spTree>
    <p:extLst>
      <p:ext uri="{BB962C8B-B14F-4D97-AF65-F5344CB8AC3E}">
        <p14:creationId xmlns:p14="http://schemas.microsoft.com/office/powerpoint/2010/main" val="32197216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20</a:t>
            </a:fld>
            <a:endParaRPr lang="en-GB"/>
          </a:p>
        </p:txBody>
      </p:sp>
    </p:spTree>
    <p:extLst>
      <p:ext uri="{BB962C8B-B14F-4D97-AF65-F5344CB8AC3E}">
        <p14:creationId xmlns:p14="http://schemas.microsoft.com/office/powerpoint/2010/main" val="31688107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21</a:t>
            </a:fld>
            <a:endParaRPr lang="en-GB"/>
          </a:p>
        </p:txBody>
      </p:sp>
    </p:spTree>
    <p:extLst>
      <p:ext uri="{BB962C8B-B14F-4D97-AF65-F5344CB8AC3E}">
        <p14:creationId xmlns:p14="http://schemas.microsoft.com/office/powerpoint/2010/main" val="32759332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25</a:t>
            </a:fld>
            <a:endParaRPr lang="en-GB"/>
          </a:p>
        </p:txBody>
      </p:sp>
    </p:spTree>
    <p:extLst>
      <p:ext uri="{BB962C8B-B14F-4D97-AF65-F5344CB8AC3E}">
        <p14:creationId xmlns:p14="http://schemas.microsoft.com/office/powerpoint/2010/main" val="14003744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7FD3D19-AC7D-4793-B23D-69A673E8F6DD}" type="datetime1">
              <a:rPr lang="en-GB" smtClean="0"/>
              <a:t>12/09/2023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A3D1B2-0B8D-4DFD-9DBF-BD78EBF9197C}" type="slidenum">
              <a:rPr lang="en-GB" smtClean="0"/>
              <a:t>‹#›</a:t>
            </a:fld>
            <a:endParaRPr lang="en-GB"/>
          </a:p>
        </p:txBody>
      </p:sp>
    </p:spTree>
    <p:extLst>
      <p:ext uri="{BB962C8B-B14F-4D97-AF65-F5344CB8AC3E}">
        <p14:creationId xmlns:p14="http://schemas.microsoft.com/office/powerpoint/2010/main" val="13926543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DAF53EF-0899-45F9-B6E0-3D55C470E645}" type="datetime1">
              <a:rPr lang="en-GB" smtClean="0"/>
              <a:t>12/09/2023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A3D1B2-0B8D-4DFD-9DBF-BD78EBF9197C}" type="slidenum">
              <a:rPr lang="en-GB" smtClean="0"/>
              <a:t>‹#›</a:t>
            </a:fld>
            <a:endParaRPr lang="en-GB"/>
          </a:p>
        </p:txBody>
      </p:sp>
    </p:spTree>
    <p:extLst>
      <p:ext uri="{BB962C8B-B14F-4D97-AF65-F5344CB8AC3E}">
        <p14:creationId xmlns:p14="http://schemas.microsoft.com/office/powerpoint/2010/main" val="1273383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632056B-000D-4460-855A-7E1C82BAA3A6}" type="datetime1">
              <a:rPr lang="en-GB" smtClean="0"/>
              <a:t>12/09/2023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A3D1B2-0B8D-4DFD-9DBF-BD78EBF9197C}" type="slidenum">
              <a:rPr lang="en-GB" smtClean="0"/>
              <a:t>‹#›</a:t>
            </a:fld>
            <a:endParaRPr lang="en-GB"/>
          </a:p>
        </p:txBody>
      </p:sp>
    </p:spTree>
    <p:extLst>
      <p:ext uri="{BB962C8B-B14F-4D97-AF65-F5344CB8AC3E}">
        <p14:creationId xmlns:p14="http://schemas.microsoft.com/office/powerpoint/2010/main" val="10995979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B855ECC-E9D8-4763-A9DA-85BF2F5E9D78}" type="datetime1">
              <a:rPr lang="en-GB" smtClean="0"/>
              <a:t>12/09/2023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A3D1B2-0B8D-4DFD-9DBF-BD78EBF9197C}" type="slidenum">
              <a:rPr lang="en-GB" smtClean="0"/>
              <a:t>‹#›</a:t>
            </a:fld>
            <a:endParaRPr lang="en-GB"/>
          </a:p>
        </p:txBody>
      </p:sp>
    </p:spTree>
    <p:extLst>
      <p:ext uri="{BB962C8B-B14F-4D97-AF65-F5344CB8AC3E}">
        <p14:creationId xmlns:p14="http://schemas.microsoft.com/office/powerpoint/2010/main" val="14141189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4F2FD3B-B22E-42F5-AF67-62076F31DA7E}" type="datetime1">
              <a:rPr lang="en-GB" smtClean="0"/>
              <a:t>12/09/2023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A3D1B2-0B8D-4DFD-9DBF-BD78EBF9197C}" type="slidenum">
              <a:rPr lang="en-GB" smtClean="0"/>
              <a:t>‹#›</a:t>
            </a:fld>
            <a:endParaRPr lang="en-GB"/>
          </a:p>
        </p:txBody>
      </p:sp>
    </p:spTree>
    <p:extLst>
      <p:ext uri="{BB962C8B-B14F-4D97-AF65-F5344CB8AC3E}">
        <p14:creationId xmlns:p14="http://schemas.microsoft.com/office/powerpoint/2010/main" val="16902071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FA0B206-6D01-49DB-81F6-E40F576EA703}" type="datetime1">
              <a:rPr lang="en-GB" smtClean="0"/>
              <a:t>12/09/2023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A3D1B2-0B8D-4DFD-9DBF-BD78EBF9197C}" type="slidenum">
              <a:rPr lang="en-GB" smtClean="0"/>
              <a:t>‹#›</a:t>
            </a:fld>
            <a:endParaRPr lang="en-GB"/>
          </a:p>
        </p:txBody>
      </p:sp>
    </p:spTree>
    <p:extLst>
      <p:ext uri="{BB962C8B-B14F-4D97-AF65-F5344CB8AC3E}">
        <p14:creationId xmlns:p14="http://schemas.microsoft.com/office/powerpoint/2010/main" val="949903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2066308-14B6-4F6B-8473-9DFFEC2F1D35}" type="datetime1">
              <a:rPr lang="en-GB" smtClean="0"/>
              <a:t>12/09/2023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A3D1B2-0B8D-4DFD-9DBF-BD78EBF9197C}" type="slidenum">
              <a:rPr lang="en-GB" smtClean="0"/>
              <a:t>‹#›</a:t>
            </a:fld>
            <a:endParaRPr lang="en-GB"/>
          </a:p>
        </p:txBody>
      </p:sp>
    </p:spTree>
    <p:extLst>
      <p:ext uri="{BB962C8B-B14F-4D97-AF65-F5344CB8AC3E}">
        <p14:creationId xmlns:p14="http://schemas.microsoft.com/office/powerpoint/2010/main" val="36653244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799560A-6E92-4C87-8A41-1DA95840ACDA}" type="datetime1">
              <a:rPr lang="en-GB" smtClean="0"/>
              <a:t>12/09/2023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A3D1B2-0B8D-4DFD-9DBF-BD78EBF9197C}" type="slidenum">
              <a:rPr lang="en-GB" smtClean="0"/>
              <a:t>‹#›</a:t>
            </a:fld>
            <a:endParaRPr lang="en-GB"/>
          </a:p>
        </p:txBody>
      </p:sp>
    </p:spTree>
    <p:extLst>
      <p:ext uri="{BB962C8B-B14F-4D97-AF65-F5344CB8AC3E}">
        <p14:creationId xmlns:p14="http://schemas.microsoft.com/office/powerpoint/2010/main" val="11921581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783BCE2-7116-413E-A06C-A942C4A38262}" type="datetime1">
              <a:rPr lang="en-GB" smtClean="0"/>
              <a:t>12/09/2023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A3D1B2-0B8D-4DFD-9DBF-BD78EBF9197C}" type="slidenum">
              <a:rPr lang="en-GB" smtClean="0"/>
              <a:t>‹#›</a:t>
            </a:fld>
            <a:endParaRPr lang="en-GB"/>
          </a:p>
        </p:txBody>
      </p:sp>
    </p:spTree>
    <p:extLst>
      <p:ext uri="{BB962C8B-B14F-4D97-AF65-F5344CB8AC3E}">
        <p14:creationId xmlns:p14="http://schemas.microsoft.com/office/powerpoint/2010/main" val="38350211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3142B64-8C6C-424D-ADB4-5EC169BC8CEB}" type="datetime1">
              <a:rPr lang="en-GB" smtClean="0"/>
              <a:t>12/09/2023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A3D1B2-0B8D-4DFD-9DBF-BD78EBF9197C}" type="slidenum">
              <a:rPr lang="en-GB" smtClean="0"/>
              <a:t>‹#›</a:t>
            </a:fld>
            <a:endParaRPr lang="en-GB"/>
          </a:p>
        </p:txBody>
      </p:sp>
    </p:spTree>
    <p:extLst>
      <p:ext uri="{BB962C8B-B14F-4D97-AF65-F5344CB8AC3E}">
        <p14:creationId xmlns:p14="http://schemas.microsoft.com/office/powerpoint/2010/main" val="9758067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7380176-3DF6-45C0-8262-AF2D0B3A9FE9}" type="datetime1">
              <a:rPr lang="en-GB" smtClean="0"/>
              <a:t>12/09/2023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A3D1B2-0B8D-4DFD-9DBF-BD78EBF9197C}" type="slidenum">
              <a:rPr lang="en-GB" smtClean="0"/>
              <a:t>‹#›</a:t>
            </a:fld>
            <a:endParaRPr lang="en-GB"/>
          </a:p>
        </p:txBody>
      </p:sp>
    </p:spTree>
    <p:extLst>
      <p:ext uri="{BB962C8B-B14F-4D97-AF65-F5344CB8AC3E}">
        <p14:creationId xmlns:p14="http://schemas.microsoft.com/office/powerpoint/2010/main" val="19399446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045B9D-4636-4695-AEC4-5462D9C3281A}" type="datetime1">
              <a:rPr lang="en-GB" smtClean="0"/>
              <a:t>12/09/2023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A3D1B2-0B8D-4DFD-9DBF-BD78EBF9197C}" type="slidenum">
              <a:rPr lang="en-GB" smtClean="0"/>
              <a:t>‹#›</a:t>
            </a:fld>
            <a:endParaRPr lang="en-GB"/>
          </a:p>
        </p:txBody>
      </p:sp>
    </p:spTree>
    <p:extLst>
      <p:ext uri="{BB962C8B-B14F-4D97-AF65-F5344CB8AC3E}">
        <p14:creationId xmlns:p14="http://schemas.microsoft.com/office/powerpoint/2010/main" val="24556188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jp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e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6.jpe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7.jp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8.jpg"/><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9.jpe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jpg"/><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png"/><Relationship Id="rId7"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13.jpeg"/><Relationship Id="rId4" Type="http://schemas.microsoft.com/office/2007/relationships/hdphoto" Target="../media/hdphoto1.wdp"/></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8.jpg"/><Relationship Id="rId5" Type="http://schemas.openxmlformats.org/officeDocument/2006/relationships/image" Target="../media/image17.jpg"/><Relationship Id="rId4" Type="http://schemas.microsoft.com/office/2007/relationships/hdphoto" Target="../media/hdphoto1.wdp"/></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image" Target="../media/image24.jpg"/><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image" Target="../media/image23.jpg"/><Relationship Id="rId5" Type="http://schemas.openxmlformats.org/officeDocument/2006/relationships/image" Target="../media/image22.jpeg"/><Relationship Id="rId4" Type="http://schemas.openxmlformats.org/officeDocument/2006/relationships/image" Target="../media/image21.jpeg"/></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png"/><Relationship Id="rId7" Type="http://schemas.openxmlformats.org/officeDocument/2006/relationships/image" Target="../media/image28.jp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7.jpg"/><Relationship Id="rId5" Type="http://schemas.openxmlformats.org/officeDocument/2006/relationships/image" Target="../media/image26.jp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159876" y="4429918"/>
            <a:ext cx="4340180" cy="827881"/>
          </a:xfrm>
        </p:spPr>
        <p:txBody>
          <a:bodyPr/>
          <a:lstStyle/>
          <a:p>
            <a:endParaRPr lang="en-GB" dirty="0"/>
          </a:p>
        </p:txBody>
      </p:sp>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199621" y="154546"/>
            <a:ext cx="11681138" cy="707886"/>
          </a:xfrm>
          <a:prstGeom prst="rect">
            <a:avLst/>
          </a:prstGeom>
          <a:noFill/>
        </p:spPr>
        <p:txBody>
          <a:bodyPr wrap="square" rtlCol="0">
            <a:spAutoFit/>
          </a:bodyPr>
          <a:lstStyle/>
          <a:p>
            <a:pPr algn="ctr"/>
            <a:r>
              <a:rPr lang="en-GB" sz="4000" b="1" dirty="0">
                <a:solidFill>
                  <a:srgbClr val="002060"/>
                </a:solidFill>
                <a:latin typeface="Trebuchet MS" panose="020B0603020202020204" pitchFamily="34" charset="0"/>
              </a:rPr>
              <a:t>St Osmund’s Catholic Primary School</a:t>
            </a:r>
          </a:p>
        </p:txBody>
      </p:sp>
      <p:sp>
        <p:nvSpPr>
          <p:cNvPr id="6" name="TextBox 5"/>
          <p:cNvSpPr txBox="1"/>
          <p:nvPr/>
        </p:nvSpPr>
        <p:spPr>
          <a:xfrm>
            <a:off x="899083" y="768594"/>
            <a:ext cx="9311426" cy="5816977"/>
          </a:xfrm>
          <a:prstGeom prst="rect">
            <a:avLst/>
          </a:prstGeom>
          <a:noFill/>
        </p:spPr>
        <p:txBody>
          <a:bodyPr wrap="square" rtlCol="0">
            <a:spAutoFit/>
          </a:bodyPr>
          <a:lstStyle/>
          <a:p>
            <a:pPr algn="ctr"/>
            <a:r>
              <a:rPr lang="en-GB" sz="4000" b="1" dirty="0">
                <a:solidFill>
                  <a:srgbClr val="002060"/>
                </a:solidFill>
                <a:latin typeface="Trebuchet MS" panose="020B0603020202020204" pitchFamily="34" charset="0"/>
              </a:rPr>
              <a:t>Welcome to Year 6</a:t>
            </a:r>
          </a:p>
          <a:p>
            <a:pPr algn="ctr"/>
            <a:endParaRPr lang="en-GB" sz="4000" dirty="0">
              <a:solidFill>
                <a:srgbClr val="002060"/>
              </a:solidFill>
            </a:endParaRPr>
          </a:p>
          <a:p>
            <a:pPr algn="ctr"/>
            <a:endParaRPr lang="en-GB" sz="3600" dirty="0">
              <a:solidFill>
                <a:srgbClr val="002060"/>
              </a:solidFill>
            </a:endParaRPr>
          </a:p>
          <a:p>
            <a:pPr algn="ctr"/>
            <a:endParaRPr lang="en-GB" sz="3600" dirty="0">
              <a:solidFill>
                <a:srgbClr val="002060"/>
              </a:solidFill>
            </a:endParaRPr>
          </a:p>
          <a:p>
            <a:pPr algn="ctr"/>
            <a:endParaRPr lang="en-GB" sz="3600" b="1" dirty="0">
              <a:solidFill>
                <a:srgbClr val="002060"/>
              </a:solidFill>
            </a:endParaRPr>
          </a:p>
          <a:p>
            <a:pPr algn="ctr"/>
            <a:endParaRPr lang="en-GB" sz="3600" dirty="0">
              <a:solidFill>
                <a:srgbClr val="002060"/>
              </a:solidFill>
            </a:endParaRPr>
          </a:p>
          <a:p>
            <a:pPr algn="ctr"/>
            <a:endParaRPr lang="en-GB" sz="3600" dirty="0">
              <a:solidFill>
                <a:srgbClr val="002060"/>
              </a:solidFill>
            </a:endParaRPr>
          </a:p>
          <a:p>
            <a:pPr algn="ctr"/>
            <a:endParaRPr lang="en-GB" sz="2000" dirty="0">
              <a:solidFill>
                <a:srgbClr val="002060"/>
              </a:solidFill>
            </a:endParaRPr>
          </a:p>
          <a:p>
            <a:pPr algn="ctr"/>
            <a:endParaRPr lang="en-GB" sz="2000" dirty="0">
              <a:solidFill>
                <a:srgbClr val="002060"/>
              </a:solidFill>
              <a:latin typeface="Trebuchet MS" panose="020B0603020202020204" pitchFamily="34" charset="0"/>
            </a:endParaRPr>
          </a:p>
          <a:p>
            <a:pPr algn="ctr"/>
            <a:r>
              <a:rPr lang="en-GB" sz="2400" b="1" dirty="0">
                <a:solidFill>
                  <a:srgbClr val="002060"/>
                </a:solidFill>
                <a:latin typeface="Trebuchet MS" panose="020B0603020202020204" pitchFamily="34" charset="0"/>
              </a:rPr>
              <a:t>Class teacher: Miss George</a:t>
            </a:r>
          </a:p>
          <a:p>
            <a:pPr algn="ctr"/>
            <a:endParaRPr lang="en-GB" sz="2400" b="1" dirty="0">
              <a:solidFill>
                <a:srgbClr val="002060"/>
              </a:solidFill>
              <a:latin typeface="Trebuchet MS" panose="020B0603020202020204" pitchFamily="34" charset="0"/>
            </a:endParaRPr>
          </a:p>
          <a:p>
            <a:pPr algn="ctr"/>
            <a:r>
              <a:rPr lang="en-GB" sz="2400" b="1" dirty="0">
                <a:solidFill>
                  <a:srgbClr val="002060"/>
                </a:solidFill>
                <a:latin typeface="Trebuchet MS" panose="020B0603020202020204" pitchFamily="34" charset="0"/>
              </a:rPr>
              <a:t>Teaching Assistant: Mrs </a:t>
            </a:r>
            <a:r>
              <a:rPr lang="en-GB" sz="2400" b="1" dirty="0" smtClean="0">
                <a:solidFill>
                  <a:srgbClr val="002060"/>
                </a:solidFill>
                <a:latin typeface="Trebuchet MS" panose="020B0603020202020204" pitchFamily="34" charset="0"/>
              </a:rPr>
              <a:t>White &amp; </a:t>
            </a:r>
            <a:r>
              <a:rPr lang="en-GB" sz="2400" b="1" smtClean="0">
                <a:solidFill>
                  <a:srgbClr val="002060"/>
                </a:solidFill>
                <a:latin typeface="Trebuchet MS" panose="020B0603020202020204" pitchFamily="34" charset="0"/>
              </a:rPr>
              <a:t>Mrs Robertson Cole</a:t>
            </a:r>
            <a:endParaRPr lang="en-GB" sz="2400" b="1" dirty="0" smtClean="0">
              <a:solidFill>
                <a:srgbClr val="002060"/>
              </a:solidFill>
              <a:latin typeface="Trebuchet MS" panose="020B0603020202020204" pitchFamily="34" charset="0"/>
            </a:endParaRPr>
          </a:p>
        </p:txBody>
      </p:sp>
      <p:pic>
        <p:nvPicPr>
          <p:cNvPr id="2" name="Picture 1"/>
          <p:cNvPicPr>
            <a:picLocks noChangeAspect="1"/>
          </p:cNvPicPr>
          <p:nvPr/>
        </p:nvPicPr>
        <p:blipFill rotWithShape="1">
          <a:blip r:embed="rId5">
            <a:extLst>
              <a:ext uri="{28A0092B-C50C-407E-A947-70E740481C1C}">
                <a14:useLocalDpi xmlns:a14="http://schemas.microsoft.com/office/drawing/2010/main" val="0"/>
              </a:ext>
            </a:extLst>
          </a:blip>
          <a:srcRect t="14446" b="15468"/>
          <a:stretch/>
        </p:blipFill>
        <p:spPr>
          <a:xfrm>
            <a:off x="2677435" y="1528098"/>
            <a:ext cx="6389291" cy="3729701"/>
          </a:xfrm>
          <a:prstGeom prst="rect">
            <a:avLst/>
          </a:prstGeom>
          <a:ln>
            <a:noFill/>
          </a:ln>
          <a:effectLst>
            <a:softEdge rad="112500"/>
          </a:effectLst>
        </p:spPr>
      </p:pic>
    </p:spTree>
    <p:extLst>
      <p:ext uri="{BB962C8B-B14F-4D97-AF65-F5344CB8AC3E}">
        <p14:creationId xmlns:p14="http://schemas.microsoft.com/office/powerpoint/2010/main" val="25738217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Six</a:t>
            </a:r>
          </a:p>
        </p:txBody>
      </p:sp>
      <p:sp>
        <p:nvSpPr>
          <p:cNvPr id="2" name="Rectangle 1"/>
          <p:cNvSpPr/>
          <p:nvPr/>
        </p:nvSpPr>
        <p:spPr>
          <a:xfrm>
            <a:off x="360608" y="1637670"/>
            <a:ext cx="10650829" cy="3046988"/>
          </a:xfrm>
          <a:prstGeom prst="rect">
            <a:avLst/>
          </a:prstGeom>
        </p:spPr>
        <p:txBody>
          <a:bodyPr wrap="square">
            <a:spAutoFit/>
          </a:bodyPr>
          <a:lstStyle/>
          <a:p>
            <a:r>
              <a:rPr lang="en-GB" sz="3200" dirty="0">
                <a:solidFill>
                  <a:srgbClr val="002060"/>
                </a:solidFill>
              </a:rPr>
              <a:t> </a:t>
            </a:r>
            <a:r>
              <a:rPr lang="en-GB" sz="3200" b="1" u="sng" dirty="0" smtClean="0">
                <a:solidFill>
                  <a:srgbClr val="002060"/>
                </a:solidFill>
                <a:latin typeface="Trebuchet MS" panose="020B0603020202020204" pitchFamily="34" charset="0"/>
              </a:rPr>
              <a:t>Curriculum</a:t>
            </a:r>
          </a:p>
          <a:p>
            <a:endParaRPr lang="en-GB" sz="3200" dirty="0">
              <a:solidFill>
                <a:srgbClr val="002060"/>
              </a:solidFill>
              <a:latin typeface="Trebuchet MS" panose="020B0603020202020204" pitchFamily="34" charset="0"/>
            </a:endParaRPr>
          </a:p>
          <a:p>
            <a:pPr marL="457200" indent="-457200">
              <a:lnSpc>
                <a:spcPct val="150000"/>
              </a:lnSpc>
              <a:buFont typeface="Wingdings" panose="05000000000000000000" pitchFamily="2" charset="2"/>
              <a:buChar char="Ø"/>
            </a:pPr>
            <a:r>
              <a:rPr lang="en-GB" sz="3200" dirty="0">
                <a:solidFill>
                  <a:srgbClr val="002060"/>
                </a:solidFill>
                <a:latin typeface="Trebuchet MS" panose="020B0603020202020204" pitchFamily="34" charset="0"/>
              </a:rPr>
              <a:t>Some </a:t>
            </a:r>
            <a:r>
              <a:rPr lang="en-GB" sz="3200" dirty="0" smtClean="0">
                <a:solidFill>
                  <a:srgbClr val="002060"/>
                </a:solidFill>
                <a:latin typeface="Trebuchet MS" panose="020B0603020202020204" pitchFamily="34" charset="0"/>
              </a:rPr>
              <a:t>topics </a:t>
            </a:r>
            <a:r>
              <a:rPr lang="en-GB" sz="3200" dirty="0">
                <a:solidFill>
                  <a:srgbClr val="002060"/>
                </a:solidFill>
                <a:latin typeface="Trebuchet MS" panose="020B0603020202020204" pitchFamily="34" charset="0"/>
              </a:rPr>
              <a:t>span a whole term and others half </a:t>
            </a:r>
            <a:r>
              <a:rPr lang="en-GB" sz="3200" dirty="0" smtClean="0">
                <a:solidFill>
                  <a:srgbClr val="002060"/>
                </a:solidFill>
                <a:latin typeface="Trebuchet MS" panose="020B0603020202020204" pitchFamily="34" charset="0"/>
              </a:rPr>
              <a:t>termly</a:t>
            </a:r>
          </a:p>
          <a:p>
            <a:pPr marL="457200" indent="-457200">
              <a:lnSpc>
                <a:spcPct val="150000"/>
              </a:lnSpc>
              <a:buFont typeface="Wingdings" panose="05000000000000000000" pitchFamily="2" charset="2"/>
              <a:buChar char="Ø"/>
            </a:pPr>
            <a:r>
              <a:rPr lang="en-GB" sz="3200" dirty="0" smtClean="0">
                <a:solidFill>
                  <a:srgbClr val="002060"/>
                </a:solidFill>
                <a:latin typeface="Trebuchet MS" panose="020B0603020202020204" pitchFamily="34" charset="0"/>
              </a:rPr>
              <a:t>Cross curricular where possible</a:t>
            </a:r>
            <a:endParaRPr lang="en-GB" sz="3200" dirty="0">
              <a:solidFill>
                <a:srgbClr val="002060"/>
              </a:solidFill>
              <a:latin typeface="Trebuchet MS" panose="020B0603020202020204" pitchFamily="34" charset="0"/>
            </a:endParaRPr>
          </a:p>
          <a:p>
            <a:r>
              <a:rPr lang="en-GB" sz="3200" dirty="0"/>
              <a:t> </a:t>
            </a:r>
          </a:p>
        </p:txBody>
      </p:sp>
    </p:spTree>
    <p:extLst>
      <p:ext uri="{BB962C8B-B14F-4D97-AF65-F5344CB8AC3E}">
        <p14:creationId xmlns:p14="http://schemas.microsoft.com/office/powerpoint/2010/main" val="19003632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129" y="34197"/>
            <a:ext cx="10515600" cy="549275"/>
          </a:xfrm>
        </p:spPr>
        <p:txBody>
          <a:bodyPr>
            <a:normAutofit/>
          </a:bodyPr>
          <a:lstStyle/>
          <a:p>
            <a:r>
              <a:rPr lang="en-GB" sz="2800" dirty="0">
                <a:solidFill>
                  <a:srgbClr val="002060"/>
                </a:solidFill>
                <a:latin typeface="Trebuchet MS" panose="020B0603020202020204" pitchFamily="34" charset="0"/>
              </a:rPr>
              <a:t>Curriculum Evening – Year Six</a:t>
            </a:r>
            <a:endParaRPr lang="en-GB" dirty="0"/>
          </a:p>
        </p:txBody>
      </p:sp>
      <p:sp>
        <p:nvSpPr>
          <p:cNvPr id="4" name="Slide Number Placeholder 3"/>
          <p:cNvSpPr>
            <a:spLocks noGrp="1"/>
          </p:cNvSpPr>
          <p:nvPr>
            <p:ph type="sldNum" sz="quarter" idx="12"/>
          </p:nvPr>
        </p:nvSpPr>
        <p:spPr/>
        <p:txBody>
          <a:bodyPr/>
          <a:lstStyle/>
          <a:p>
            <a:fld id="{00A3D1B2-0B8D-4DFD-9DBF-BD78EBF9197C}" type="slidenum">
              <a:rPr lang="en-GB" smtClean="0"/>
              <a:t>3</a:t>
            </a:fld>
            <a:endParaRPr lang="en-GB"/>
          </a:p>
        </p:txBody>
      </p:sp>
      <p:pic>
        <p:nvPicPr>
          <p:cNvPr id="6" name="Picture 5"/>
          <p:cNvPicPr>
            <a:picLocks noChangeAspect="1"/>
          </p:cNvPicPr>
          <p:nvPr/>
        </p:nvPicPr>
        <p:blipFill rotWithShape="1">
          <a:blip r:embed="rId2"/>
          <a:srcRect l="12745" t="9464" r="14462" b="7051"/>
          <a:stretch/>
        </p:blipFill>
        <p:spPr>
          <a:xfrm>
            <a:off x="905436" y="583472"/>
            <a:ext cx="9793940" cy="6078584"/>
          </a:xfrm>
          <a:prstGeom prst="rect">
            <a:avLst/>
          </a:prstGeom>
        </p:spPr>
      </p:pic>
    </p:spTree>
    <p:extLst>
      <p:ext uri="{BB962C8B-B14F-4D97-AF65-F5344CB8AC3E}">
        <p14:creationId xmlns:p14="http://schemas.microsoft.com/office/powerpoint/2010/main" val="4022781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Six</a:t>
            </a:r>
          </a:p>
        </p:txBody>
      </p:sp>
      <p:sp>
        <p:nvSpPr>
          <p:cNvPr id="2" name="Rectangle 1"/>
          <p:cNvSpPr/>
          <p:nvPr/>
        </p:nvSpPr>
        <p:spPr>
          <a:xfrm>
            <a:off x="463640" y="1326524"/>
            <a:ext cx="7611414" cy="4462760"/>
          </a:xfrm>
          <a:prstGeom prst="rect">
            <a:avLst/>
          </a:prstGeom>
        </p:spPr>
        <p:txBody>
          <a:bodyPr wrap="square">
            <a:spAutoFit/>
          </a:bodyPr>
          <a:lstStyle/>
          <a:p>
            <a:r>
              <a:rPr lang="en-GB" sz="3200" b="1" u="sng" dirty="0">
                <a:solidFill>
                  <a:srgbClr val="002060"/>
                </a:solidFill>
                <a:latin typeface="Trebuchet MS" panose="020B0603020202020204" pitchFamily="34" charset="0"/>
              </a:rPr>
              <a:t>R.E.</a:t>
            </a:r>
          </a:p>
          <a:p>
            <a:pPr marL="457200" indent="-457200">
              <a:buFont typeface="Wingdings" panose="05000000000000000000" pitchFamily="2" charset="2"/>
              <a:buChar char="Ø"/>
            </a:pPr>
            <a:r>
              <a:rPr lang="en-GB" sz="2800" dirty="0">
                <a:solidFill>
                  <a:srgbClr val="002060"/>
                </a:solidFill>
                <a:latin typeface="Trebuchet MS" panose="020B0603020202020204" pitchFamily="34" charset="0"/>
              </a:rPr>
              <a:t>Follow ‘Come &amp; See’ scheme of work -involves class discussion, writing, art </a:t>
            </a:r>
          </a:p>
          <a:p>
            <a:pPr marL="457200" indent="-457200">
              <a:buFont typeface="Wingdings" panose="05000000000000000000" pitchFamily="2" charset="2"/>
              <a:buChar char="Ø"/>
            </a:pPr>
            <a:r>
              <a:rPr lang="en-GB" sz="2800" dirty="0">
                <a:solidFill>
                  <a:srgbClr val="002060"/>
                </a:solidFill>
                <a:latin typeface="Trebuchet MS" panose="020B0603020202020204" pitchFamily="34" charset="0"/>
              </a:rPr>
              <a:t>Prayers</a:t>
            </a:r>
          </a:p>
          <a:p>
            <a:pPr marL="457200" indent="-457200">
              <a:buFont typeface="Wingdings" panose="05000000000000000000" pitchFamily="2" charset="2"/>
              <a:buChar char="Ø"/>
            </a:pPr>
            <a:r>
              <a:rPr lang="en-GB" sz="2800" dirty="0">
                <a:solidFill>
                  <a:srgbClr val="002060"/>
                </a:solidFill>
                <a:latin typeface="Trebuchet MS" panose="020B0603020202020204" pitchFamily="34" charset="0"/>
              </a:rPr>
              <a:t>Prepare and deliver collective worship within class</a:t>
            </a:r>
          </a:p>
          <a:p>
            <a:pPr marL="457200" indent="-457200">
              <a:buFont typeface="Wingdings" panose="05000000000000000000" pitchFamily="2" charset="2"/>
              <a:buChar char="Ø"/>
            </a:pPr>
            <a:r>
              <a:rPr lang="en-GB" sz="2800" dirty="0">
                <a:solidFill>
                  <a:srgbClr val="002060"/>
                </a:solidFill>
                <a:latin typeface="Trebuchet MS" panose="020B0603020202020204" pitchFamily="34" charset="0"/>
              </a:rPr>
              <a:t>Study other World Faiths – Judaism and </a:t>
            </a:r>
          </a:p>
          <a:p>
            <a:r>
              <a:rPr lang="en-GB" sz="2800" dirty="0">
                <a:solidFill>
                  <a:srgbClr val="002060"/>
                </a:solidFill>
                <a:latin typeface="Trebuchet MS" panose="020B0603020202020204" pitchFamily="34" charset="0"/>
              </a:rPr>
              <a:t>    World Faith Mix-up Days</a:t>
            </a:r>
          </a:p>
          <a:p>
            <a:pPr marL="457200" indent="-457200">
              <a:buFont typeface="Wingdings" panose="05000000000000000000" pitchFamily="2" charset="2"/>
              <a:buChar char="Ø"/>
            </a:pPr>
            <a:r>
              <a:rPr lang="en-GB" sz="2800" dirty="0">
                <a:solidFill>
                  <a:srgbClr val="002060"/>
                </a:solidFill>
                <a:latin typeface="Trebuchet MS" panose="020B0603020202020204" pitchFamily="34" charset="0"/>
              </a:rPr>
              <a:t>10% of curriculum time</a:t>
            </a:r>
          </a:p>
          <a:p>
            <a:endParaRPr lang="en-GB" sz="2800" dirty="0">
              <a:solidFill>
                <a:srgbClr val="002060"/>
              </a:solidFill>
            </a:endParaRP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75054" y="3914650"/>
            <a:ext cx="3865544" cy="2577029"/>
          </a:xfrm>
          <a:prstGeom prst="rect">
            <a:avLst/>
          </a:prstGeom>
          <a:ln>
            <a:noFill/>
          </a:ln>
          <a:effectLst>
            <a:softEdge rad="112500"/>
          </a:effectLst>
        </p:spPr>
      </p:pic>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400000">
            <a:off x="8428172" y="770423"/>
            <a:ext cx="3232813" cy="2424610"/>
          </a:xfrm>
          <a:prstGeom prst="rect">
            <a:avLst/>
          </a:prstGeom>
          <a:ln>
            <a:noFill/>
          </a:ln>
          <a:effectLst>
            <a:softEdge rad="112500"/>
          </a:effectLst>
        </p:spPr>
      </p:pic>
    </p:spTree>
    <p:extLst>
      <p:ext uri="{BB962C8B-B14F-4D97-AF65-F5344CB8AC3E}">
        <p14:creationId xmlns:p14="http://schemas.microsoft.com/office/powerpoint/2010/main" val="25787813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Six</a:t>
            </a:r>
          </a:p>
        </p:txBody>
      </p:sp>
      <p:sp>
        <p:nvSpPr>
          <p:cNvPr id="2" name="Rectangle 1"/>
          <p:cNvSpPr/>
          <p:nvPr/>
        </p:nvSpPr>
        <p:spPr>
          <a:xfrm>
            <a:off x="463640" y="1326524"/>
            <a:ext cx="11075830" cy="3046988"/>
          </a:xfrm>
          <a:prstGeom prst="rect">
            <a:avLst/>
          </a:prstGeom>
        </p:spPr>
        <p:txBody>
          <a:bodyPr wrap="square">
            <a:spAutoFit/>
          </a:bodyPr>
          <a:lstStyle/>
          <a:p>
            <a:endParaRPr lang="en-US" altLang="en-US" sz="3200" dirty="0">
              <a:solidFill>
                <a:srgbClr val="002060"/>
              </a:solidFill>
            </a:endParaRPr>
          </a:p>
          <a:p>
            <a:pPr>
              <a:buFont typeface="Wingdings" panose="05000000000000000000" pitchFamily="2" charset="2"/>
              <a:buChar char="Ø"/>
            </a:pPr>
            <a:r>
              <a:rPr lang="en-US" altLang="en-US" sz="3200" dirty="0">
                <a:solidFill>
                  <a:srgbClr val="002060"/>
                </a:solidFill>
              </a:rPr>
              <a:t>School masses – you are very welcome to attend</a:t>
            </a:r>
          </a:p>
          <a:p>
            <a:pPr>
              <a:buFont typeface="Wingdings" panose="05000000000000000000" pitchFamily="2" charset="2"/>
              <a:buChar char="Ø"/>
            </a:pPr>
            <a:r>
              <a:rPr lang="en-US" altLang="en-US" sz="3200" dirty="0">
                <a:solidFill>
                  <a:srgbClr val="002060"/>
                </a:solidFill>
              </a:rPr>
              <a:t>House Feast Days – celebrated with house </a:t>
            </a:r>
            <a:r>
              <a:rPr lang="en-US" altLang="en-US" sz="3200" dirty="0" smtClean="0">
                <a:solidFill>
                  <a:srgbClr val="002060"/>
                </a:solidFill>
              </a:rPr>
              <a:t>captains </a:t>
            </a:r>
            <a:r>
              <a:rPr lang="en-US" altLang="en-US" sz="3200" dirty="0">
                <a:solidFill>
                  <a:srgbClr val="002060"/>
                </a:solidFill>
              </a:rPr>
              <a:t>leading house group liturgies</a:t>
            </a:r>
          </a:p>
          <a:p>
            <a:pPr>
              <a:buFont typeface="Wingdings" panose="05000000000000000000" pitchFamily="2" charset="2"/>
              <a:buChar char="Ø"/>
            </a:pPr>
            <a:r>
              <a:rPr lang="en-US" altLang="en-US" sz="3200" dirty="0">
                <a:solidFill>
                  <a:srgbClr val="002060"/>
                </a:solidFill>
              </a:rPr>
              <a:t>Monsignor Cronin is invited to deliver </a:t>
            </a:r>
          </a:p>
          <a:p>
            <a:r>
              <a:rPr lang="en-US" altLang="en-US" sz="3200" dirty="0">
                <a:solidFill>
                  <a:srgbClr val="002060"/>
                </a:solidFill>
              </a:rPr>
              <a:t>assemblies and visit year 6.</a:t>
            </a:r>
          </a:p>
        </p:txBody>
      </p:sp>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48281" y="3201359"/>
            <a:ext cx="4438919" cy="3329189"/>
          </a:xfrm>
          <a:prstGeom prst="rect">
            <a:avLst/>
          </a:prstGeom>
          <a:ln>
            <a:noFill/>
          </a:ln>
          <a:effectLst>
            <a:softEdge rad="112500"/>
          </a:effectLst>
        </p:spPr>
      </p:pic>
    </p:spTree>
    <p:extLst>
      <p:ext uri="{BB962C8B-B14F-4D97-AF65-F5344CB8AC3E}">
        <p14:creationId xmlns:p14="http://schemas.microsoft.com/office/powerpoint/2010/main" val="42157486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Six</a:t>
            </a:r>
          </a:p>
        </p:txBody>
      </p:sp>
      <p:sp>
        <p:nvSpPr>
          <p:cNvPr id="2" name="Rectangle 1"/>
          <p:cNvSpPr/>
          <p:nvPr/>
        </p:nvSpPr>
        <p:spPr>
          <a:xfrm>
            <a:off x="360608" y="1161152"/>
            <a:ext cx="9092485" cy="5509200"/>
          </a:xfrm>
          <a:prstGeom prst="rect">
            <a:avLst/>
          </a:prstGeom>
        </p:spPr>
        <p:txBody>
          <a:bodyPr wrap="square">
            <a:spAutoFit/>
          </a:bodyPr>
          <a:lstStyle/>
          <a:p>
            <a:r>
              <a:rPr lang="en-GB" sz="3200" b="1" u="sng" dirty="0">
                <a:solidFill>
                  <a:srgbClr val="002060"/>
                </a:solidFill>
                <a:latin typeface="Trebuchet MS" panose="020B0603020202020204" pitchFamily="34" charset="0"/>
              </a:rPr>
              <a:t>Reading</a:t>
            </a: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We hear children read as part of guided reading, individually and as an integral part of lessons</a:t>
            </a:r>
            <a:r>
              <a:rPr lang="en-GB" sz="3200" dirty="0" smtClean="0">
                <a:solidFill>
                  <a:srgbClr val="002060"/>
                </a:solidFill>
                <a:latin typeface="Trebuchet MS" panose="020B0603020202020204" pitchFamily="34" charset="0"/>
              </a:rPr>
              <a:t>. </a:t>
            </a:r>
            <a:r>
              <a:rPr lang="en-GB" sz="3200" dirty="0" err="1" smtClean="0">
                <a:solidFill>
                  <a:srgbClr val="002060"/>
                </a:solidFill>
                <a:latin typeface="Trebuchet MS" panose="020B0603020202020204" pitchFamily="34" charset="0"/>
              </a:rPr>
              <a:t>Foc</a:t>
            </a:r>
            <a:r>
              <a:rPr lang="en-GB" sz="3200" dirty="0" err="1" smtClean="0">
                <a:solidFill>
                  <a:srgbClr val="002060"/>
                </a:solidFill>
                <a:latin typeface="Trebuchet MS" panose="020B0603020202020204" pitchFamily="34" charset="0"/>
              </a:rPr>
              <a:t>cus</a:t>
            </a:r>
            <a:r>
              <a:rPr lang="en-GB" sz="3200" dirty="0" smtClean="0">
                <a:solidFill>
                  <a:srgbClr val="002060"/>
                </a:solidFill>
                <a:latin typeface="Trebuchet MS" panose="020B0603020202020204" pitchFamily="34" charset="0"/>
              </a:rPr>
              <a:t> on exposure to a rich vocabulary</a:t>
            </a:r>
            <a:endParaRPr lang="en-GB" sz="3200" dirty="0">
              <a:solidFill>
                <a:srgbClr val="002060"/>
              </a:solidFill>
              <a:latin typeface="Trebuchet MS" panose="020B0603020202020204" pitchFamily="34" charset="0"/>
            </a:endParaRP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Reading lists – recommended texts </a:t>
            </a:r>
            <a:r>
              <a:rPr lang="en-GB" sz="2000" i="1" dirty="0">
                <a:solidFill>
                  <a:srgbClr val="002060"/>
                </a:solidFill>
                <a:latin typeface="Trebuchet MS" panose="020B0603020202020204" pitchFamily="34" charset="0"/>
              </a:rPr>
              <a:t>(school website – Parents, Homework &amp; Curriculum, follow link for year 6), </a:t>
            </a:r>
            <a:r>
              <a:rPr lang="en-GB" sz="3200" dirty="0">
                <a:solidFill>
                  <a:srgbClr val="002060"/>
                </a:solidFill>
                <a:latin typeface="Trebuchet MS" panose="020B0603020202020204" pitchFamily="34" charset="0"/>
              </a:rPr>
              <a:t>breadth of genres</a:t>
            </a: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School library &amp; class library </a:t>
            </a: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Read daily – </a:t>
            </a:r>
            <a:r>
              <a:rPr lang="en-GB" sz="2000" i="1" dirty="0">
                <a:solidFill>
                  <a:srgbClr val="002060"/>
                </a:solidFill>
                <a:latin typeface="Trebuchet MS" panose="020B0603020202020204" pitchFamily="34" charset="0"/>
              </a:rPr>
              <a:t>please sign the diary at least once a week </a:t>
            </a: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Virtual library on the website</a:t>
            </a:r>
          </a:p>
        </p:txBody>
      </p:sp>
    </p:spTree>
    <p:extLst>
      <p:ext uri="{BB962C8B-B14F-4D97-AF65-F5344CB8AC3E}">
        <p14:creationId xmlns:p14="http://schemas.microsoft.com/office/powerpoint/2010/main" val="20066736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Six</a:t>
            </a:r>
          </a:p>
        </p:txBody>
      </p:sp>
      <p:sp>
        <p:nvSpPr>
          <p:cNvPr id="2" name="TextBox 1"/>
          <p:cNvSpPr txBox="1"/>
          <p:nvPr/>
        </p:nvSpPr>
        <p:spPr>
          <a:xfrm>
            <a:off x="476518" y="1300766"/>
            <a:ext cx="10039082" cy="5816977"/>
          </a:xfrm>
          <a:prstGeom prst="rect">
            <a:avLst/>
          </a:prstGeom>
          <a:noFill/>
        </p:spPr>
        <p:txBody>
          <a:bodyPr wrap="square" rtlCol="0">
            <a:spAutoFit/>
          </a:bodyPr>
          <a:lstStyle/>
          <a:p>
            <a:r>
              <a:rPr lang="en-GB" sz="3200" b="1" u="sng" dirty="0">
                <a:solidFill>
                  <a:srgbClr val="002060"/>
                </a:solidFill>
                <a:latin typeface="Trebuchet MS" panose="020B0603020202020204" pitchFamily="34" charset="0"/>
              </a:rPr>
              <a:t>Spelling</a:t>
            </a:r>
          </a:p>
          <a:p>
            <a:endParaRPr lang="en-GB" sz="3200" dirty="0">
              <a:solidFill>
                <a:srgbClr val="002060"/>
              </a:solidFill>
              <a:latin typeface="Trebuchet MS" panose="020B0603020202020204" pitchFamily="34" charset="0"/>
            </a:endParaRP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Spellings are set </a:t>
            </a:r>
            <a:r>
              <a:rPr lang="en-GB" sz="3200">
                <a:solidFill>
                  <a:srgbClr val="002060"/>
                </a:solidFill>
                <a:latin typeface="Trebuchet MS" panose="020B0603020202020204" pitchFamily="34" charset="0"/>
              </a:rPr>
              <a:t>on Friday – these </a:t>
            </a:r>
            <a:r>
              <a:rPr lang="en-GB" sz="3200" dirty="0">
                <a:solidFill>
                  <a:srgbClr val="002060"/>
                </a:solidFill>
                <a:latin typeface="Trebuchet MS" panose="020B0603020202020204" pitchFamily="34" charset="0"/>
              </a:rPr>
              <a:t>will include a spelling pattern/rule and some words from the year 5/6 statutory spelling list.</a:t>
            </a: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Review and test on Friday.</a:t>
            </a: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Grammar Spelling and Punctuation journal needs to go home daily with evidence of  daily spelling work. </a:t>
            </a:r>
            <a:r>
              <a:rPr lang="en-GB" sz="2000" i="1" dirty="0">
                <a:solidFill>
                  <a:srgbClr val="002060"/>
                </a:solidFill>
                <a:latin typeface="Trebuchet MS" panose="020B0603020202020204" pitchFamily="34" charset="0"/>
              </a:rPr>
              <a:t>(Colour spelling, pyramid spelling, drawings, segmenting, word families)</a:t>
            </a:r>
          </a:p>
          <a:p>
            <a:endParaRPr lang="en-GB" sz="3200" dirty="0">
              <a:solidFill>
                <a:srgbClr val="002060"/>
              </a:solidFill>
            </a:endParaRPr>
          </a:p>
          <a:p>
            <a:endParaRPr lang="en-GB" sz="3200" dirty="0">
              <a:solidFill>
                <a:srgbClr val="002060"/>
              </a:solidFill>
            </a:endParaRPr>
          </a:p>
        </p:txBody>
      </p:sp>
    </p:spTree>
    <p:extLst>
      <p:ext uri="{BB962C8B-B14F-4D97-AF65-F5344CB8AC3E}">
        <p14:creationId xmlns:p14="http://schemas.microsoft.com/office/powerpoint/2010/main" val="9394657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Six</a:t>
            </a:r>
          </a:p>
        </p:txBody>
      </p:sp>
      <p:sp>
        <p:nvSpPr>
          <p:cNvPr id="2" name="Rectangle 1"/>
          <p:cNvSpPr/>
          <p:nvPr/>
        </p:nvSpPr>
        <p:spPr>
          <a:xfrm>
            <a:off x="757646" y="1297577"/>
            <a:ext cx="9091747" cy="4770537"/>
          </a:xfrm>
          <a:prstGeom prst="rect">
            <a:avLst/>
          </a:prstGeom>
        </p:spPr>
        <p:txBody>
          <a:bodyPr wrap="square">
            <a:spAutoFit/>
          </a:bodyPr>
          <a:lstStyle/>
          <a:p>
            <a:r>
              <a:rPr lang="en-GB" sz="3200" b="1" u="sng" dirty="0">
                <a:solidFill>
                  <a:srgbClr val="002060"/>
                </a:solidFill>
              </a:rPr>
              <a:t>Writing in KS2</a:t>
            </a:r>
          </a:p>
          <a:p>
            <a:endParaRPr lang="en-GB" sz="3200" b="1" u="sng" dirty="0">
              <a:solidFill>
                <a:srgbClr val="002060"/>
              </a:solidFill>
            </a:endParaRPr>
          </a:p>
          <a:p>
            <a:pPr marL="457200" indent="-457200">
              <a:buFont typeface="Wingdings" panose="05000000000000000000" pitchFamily="2" charset="2"/>
              <a:buChar char="Ø"/>
            </a:pPr>
            <a:r>
              <a:rPr lang="en-GB" sz="2400" dirty="0" smtClean="0">
                <a:solidFill>
                  <a:srgbClr val="002060"/>
                </a:solidFill>
                <a:latin typeface="Trebuchet MS" panose="020B0603020202020204" pitchFamily="34" charset="0"/>
              </a:rPr>
              <a:t>Opportunities to write for a range of purposes</a:t>
            </a:r>
            <a:r>
              <a:rPr lang="en-GB" sz="2400" dirty="0" smtClean="0">
                <a:solidFill>
                  <a:srgbClr val="002060"/>
                </a:solidFill>
                <a:latin typeface="Trebuchet MS" panose="020B0603020202020204" pitchFamily="34" charset="0"/>
              </a:rPr>
              <a:t> </a:t>
            </a:r>
            <a:r>
              <a:rPr lang="en-GB" sz="2400" dirty="0">
                <a:solidFill>
                  <a:srgbClr val="002060"/>
                </a:solidFill>
                <a:latin typeface="Trebuchet MS" panose="020B0603020202020204" pitchFamily="34" charset="0"/>
              </a:rPr>
              <a:t>– short stories, spy thrillers, adventure, historical stories, WWI poetry, autobiography/biography, journalistic writing, non-chronological reports, other poetry (Ted Hughes).</a:t>
            </a:r>
          </a:p>
          <a:p>
            <a:pPr marL="457200" indent="-457200">
              <a:buFont typeface="Wingdings" panose="05000000000000000000" pitchFamily="2" charset="2"/>
              <a:buChar char="Ø"/>
            </a:pPr>
            <a:r>
              <a:rPr lang="en-GB" sz="2400" dirty="0">
                <a:solidFill>
                  <a:srgbClr val="002060"/>
                </a:solidFill>
                <a:latin typeface="Trebuchet MS" panose="020B0603020202020204" pitchFamily="34" charset="0"/>
              </a:rPr>
              <a:t>Features of different text types</a:t>
            </a:r>
          </a:p>
          <a:p>
            <a:pPr marL="457200" indent="-457200">
              <a:buFont typeface="Wingdings" panose="05000000000000000000" pitchFamily="2" charset="2"/>
              <a:buChar char="Ø"/>
            </a:pPr>
            <a:r>
              <a:rPr lang="en-GB" sz="2400" dirty="0">
                <a:solidFill>
                  <a:srgbClr val="002060"/>
                </a:solidFill>
                <a:latin typeface="Trebuchet MS" panose="020B0603020202020204" pitchFamily="34" charset="0"/>
              </a:rPr>
              <a:t>Breadth of vocabulary </a:t>
            </a:r>
          </a:p>
          <a:p>
            <a:pPr marL="457200" indent="-457200">
              <a:buFont typeface="Wingdings" panose="05000000000000000000" pitchFamily="2" charset="2"/>
              <a:buChar char="Ø"/>
            </a:pPr>
            <a:r>
              <a:rPr lang="en-GB" sz="2400" dirty="0">
                <a:solidFill>
                  <a:srgbClr val="002060"/>
                </a:solidFill>
                <a:latin typeface="Trebuchet MS" panose="020B0603020202020204" pitchFamily="34" charset="0"/>
              </a:rPr>
              <a:t>Knowledge of sentence structure and types (Alan Peat)</a:t>
            </a:r>
          </a:p>
          <a:p>
            <a:pPr marL="457200" indent="-457200">
              <a:buFont typeface="Wingdings" panose="05000000000000000000" pitchFamily="2" charset="2"/>
              <a:buChar char="Ø"/>
            </a:pPr>
            <a:r>
              <a:rPr lang="en-GB" sz="2400" dirty="0">
                <a:solidFill>
                  <a:srgbClr val="002060"/>
                </a:solidFill>
                <a:latin typeface="Trebuchet MS" panose="020B0603020202020204" pitchFamily="34" charset="0"/>
              </a:rPr>
              <a:t>Identification of audience and purpose</a:t>
            </a:r>
          </a:p>
          <a:p>
            <a:pPr marL="457200" indent="-457200">
              <a:buFont typeface="Wingdings" panose="05000000000000000000" pitchFamily="2" charset="2"/>
              <a:buChar char="Ø"/>
            </a:pPr>
            <a:r>
              <a:rPr lang="en-GB" sz="2400" dirty="0" err="1">
                <a:solidFill>
                  <a:srgbClr val="002060"/>
                </a:solidFill>
                <a:latin typeface="Trebuchet MS" panose="020B0603020202020204" pitchFamily="34" charset="0"/>
              </a:rPr>
              <a:t>SPaG</a:t>
            </a:r>
            <a:r>
              <a:rPr lang="en-GB" sz="2400" dirty="0">
                <a:solidFill>
                  <a:srgbClr val="002060"/>
                </a:solidFill>
                <a:latin typeface="Trebuchet MS" panose="020B0603020202020204" pitchFamily="34" charset="0"/>
              </a:rPr>
              <a:t> </a:t>
            </a:r>
          </a:p>
          <a:p>
            <a:pPr marL="457200" indent="-457200">
              <a:buFont typeface="Wingdings" panose="05000000000000000000" pitchFamily="2" charset="2"/>
              <a:buChar char="Ø"/>
            </a:pPr>
            <a:r>
              <a:rPr lang="en-GB" sz="2400" dirty="0">
                <a:solidFill>
                  <a:srgbClr val="002060"/>
                </a:solidFill>
                <a:latin typeface="Trebuchet MS" panose="020B0603020202020204" pitchFamily="34" charset="0"/>
              </a:rPr>
              <a:t>Presentation – cursive handwriting</a:t>
            </a:r>
          </a:p>
        </p:txBody>
      </p:sp>
    </p:spTree>
    <p:extLst>
      <p:ext uri="{BB962C8B-B14F-4D97-AF65-F5344CB8AC3E}">
        <p14:creationId xmlns:p14="http://schemas.microsoft.com/office/powerpoint/2010/main" val="12003900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Six</a:t>
            </a:r>
          </a:p>
        </p:txBody>
      </p:sp>
      <p:sp>
        <p:nvSpPr>
          <p:cNvPr id="2" name="Rectangle 1"/>
          <p:cNvSpPr/>
          <p:nvPr/>
        </p:nvSpPr>
        <p:spPr>
          <a:xfrm>
            <a:off x="485102" y="916788"/>
            <a:ext cx="9364291" cy="5755422"/>
          </a:xfrm>
          <a:prstGeom prst="rect">
            <a:avLst/>
          </a:prstGeom>
        </p:spPr>
        <p:txBody>
          <a:bodyPr wrap="square">
            <a:spAutoFit/>
          </a:bodyPr>
          <a:lstStyle/>
          <a:p>
            <a:r>
              <a:rPr lang="en-GB" sz="3200" b="1" u="sng" dirty="0">
                <a:solidFill>
                  <a:srgbClr val="002060"/>
                </a:solidFill>
              </a:rPr>
              <a:t>Writing in KS2 – WTS</a:t>
            </a:r>
          </a:p>
          <a:p>
            <a:r>
              <a:rPr lang="en-GB" sz="2800" dirty="0">
                <a:solidFill>
                  <a:srgbClr val="002060"/>
                </a:solidFill>
              </a:rPr>
              <a:t>The pupil can: </a:t>
            </a:r>
          </a:p>
          <a:p>
            <a:r>
              <a:rPr lang="en-GB" sz="2800" dirty="0">
                <a:solidFill>
                  <a:srgbClr val="002060"/>
                </a:solidFill>
              </a:rPr>
              <a:t>• write for a range of purposes </a:t>
            </a:r>
          </a:p>
          <a:p>
            <a:r>
              <a:rPr lang="en-GB" sz="2800" dirty="0">
                <a:solidFill>
                  <a:srgbClr val="002060"/>
                </a:solidFill>
              </a:rPr>
              <a:t>• use paragraphs to organise ideas </a:t>
            </a:r>
          </a:p>
          <a:p>
            <a:r>
              <a:rPr lang="en-GB" sz="2800" dirty="0">
                <a:solidFill>
                  <a:srgbClr val="002060"/>
                </a:solidFill>
              </a:rPr>
              <a:t>• in narratives, describe settings and characters </a:t>
            </a:r>
          </a:p>
          <a:p>
            <a:r>
              <a:rPr lang="en-GB" sz="2800" dirty="0">
                <a:solidFill>
                  <a:srgbClr val="002060"/>
                </a:solidFill>
              </a:rPr>
              <a:t>• in non-narrative writing, use simple devices to structure the writing and support the reader (e.g. headings, sub-headings, bullet points) </a:t>
            </a:r>
          </a:p>
          <a:p>
            <a:r>
              <a:rPr lang="en-GB" sz="2800" dirty="0">
                <a:solidFill>
                  <a:srgbClr val="002060"/>
                </a:solidFill>
              </a:rPr>
              <a:t>• use capital letters, full stops, question marks, commas for lists and apostrophes for contraction mostly correctly </a:t>
            </a:r>
          </a:p>
          <a:p>
            <a:r>
              <a:rPr lang="en-GB" sz="2800" dirty="0">
                <a:solidFill>
                  <a:srgbClr val="002060"/>
                </a:solidFill>
              </a:rPr>
              <a:t>• spell correctly most words from the year 3 / year 4 spelling list, and some words from the year 5 / year 6 spelling list </a:t>
            </a:r>
          </a:p>
          <a:p>
            <a:r>
              <a:rPr lang="en-GB" sz="2800" dirty="0">
                <a:solidFill>
                  <a:srgbClr val="002060"/>
                </a:solidFill>
              </a:rPr>
              <a:t>• write legibly. </a:t>
            </a:r>
            <a:endParaRPr lang="en-GB" sz="2800" b="1" u="sng" dirty="0">
              <a:solidFill>
                <a:srgbClr val="002060"/>
              </a:solidFill>
            </a:endParaRPr>
          </a:p>
        </p:txBody>
      </p:sp>
    </p:spTree>
    <p:extLst>
      <p:ext uri="{BB962C8B-B14F-4D97-AF65-F5344CB8AC3E}">
        <p14:creationId xmlns:p14="http://schemas.microsoft.com/office/powerpoint/2010/main" val="769062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Six</a:t>
            </a:r>
          </a:p>
        </p:txBody>
      </p:sp>
      <p:sp>
        <p:nvSpPr>
          <p:cNvPr id="2" name="Rectangle 1"/>
          <p:cNvSpPr/>
          <p:nvPr/>
        </p:nvSpPr>
        <p:spPr>
          <a:xfrm>
            <a:off x="485102" y="916788"/>
            <a:ext cx="9364291" cy="5601533"/>
          </a:xfrm>
          <a:prstGeom prst="rect">
            <a:avLst/>
          </a:prstGeom>
        </p:spPr>
        <p:txBody>
          <a:bodyPr wrap="square">
            <a:spAutoFit/>
          </a:bodyPr>
          <a:lstStyle/>
          <a:p>
            <a:r>
              <a:rPr lang="en-GB" sz="3200" b="1" u="sng" dirty="0">
                <a:solidFill>
                  <a:srgbClr val="002060"/>
                </a:solidFill>
              </a:rPr>
              <a:t>Writing in KS2 – EXS</a:t>
            </a:r>
          </a:p>
          <a:p>
            <a:r>
              <a:rPr lang="en-GB" sz="2800" dirty="0">
                <a:solidFill>
                  <a:srgbClr val="002060"/>
                </a:solidFill>
              </a:rPr>
              <a:t>The pupil can: </a:t>
            </a:r>
          </a:p>
          <a:p>
            <a:r>
              <a:rPr lang="en-GB" sz="2800" dirty="0">
                <a:solidFill>
                  <a:srgbClr val="002060"/>
                </a:solidFill>
              </a:rPr>
              <a:t>•</a:t>
            </a:r>
            <a:r>
              <a:rPr lang="en-GB" dirty="0">
                <a:solidFill>
                  <a:srgbClr val="002060"/>
                </a:solidFill>
              </a:rPr>
              <a:t>write effectively for a range of purposes and audiences, selecting language that shows good awareness of the reader (e.g. the use of the first person in a diary; direct address in instructions and persuasive writing) </a:t>
            </a:r>
          </a:p>
          <a:p>
            <a:r>
              <a:rPr lang="en-GB" dirty="0">
                <a:solidFill>
                  <a:srgbClr val="002060"/>
                </a:solidFill>
              </a:rPr>
              <a:t>• in narratives, describe settings, characters and atmosphere </a:t>
            </a:r>
          </a:p>
          <a:p>
            <a:r>
              <a:rPr lang="en-GB" dirty="0">
                <a:solidFill>
                  <a:srgbClr val="002060"/>
                </a:solidFill>
              </a:rPr>
              <a:t>• integrate dialogue in narratives to convey character and advance the action </a:t>
            </a:r>
          </a:p>
          <a:p>
            <a:r>
              <a:rPr lang="en-GB" dirty="0">
                <a:solidFill>
                  <a:srgbClr val="002060"/>
                </a:solidFill>
              </a:rPr>
              <a:t>• select vocabulary and grammatical structures that reflect what the writing requires, doing this mostly appropriately (e.g. using contracted forms in dialogues in narrative; using passive verbs to affect how information is presented; using modal verbs to suggest degrees of possibility) </a:t>
            </a:r>
          </a:p>
          <a:p>
            <a:r>
              <a:rPr lang="en-GB" dirty="0">
                <a:solidFill>
                  <a:srgbClr val="002060"/>
                </a:solidFill>
              </a:rPr>
              <a:t>• use a range of devices to build cohesion (e.g. conjunctions, adverbials of time and place, pronouns, synonyms) within and across paragraphs </a:t>
            </a:r>
          </a:p>
          <a:p>
            <a:r>
              <a:rPr lang="en-GB" dirty="0">
                <a:solidFill>
                  <a:srgbClr val="002060"/>
                </a:solidFill>
              </a:rPr>
              <a:t>• use verb tenses consistently and correctly throughout their writing </a:t>
            </a:r>
          </a:p>
          <a:p>
            <a:r>
              <a:rPr lang="en-GB" dirty="0">
                <a:solidFill>
                  <a:srgbClr val="002060"/>
                </a:solidFill>
              </a:rPr>
              <a:t>• use the range of punctuation taught at key stage 2 mostly correctly (e.g. inverted commas and other punctuation to indicate direct speech) </a:t>
            </a:r>
          </a:p>
          <a:p>
            <a:r>
              <a:rPr lang="en-GB" dirty="0">
                <a:solidFill>
                  <a:srgbClr val="002060"/>
                </a:solidFill>
              </a:rPr>
              <a:t>• spell correctly most words from the year 5 / year 6 spelling list,  and use a dictionary to check the spelling of uncommon or more ambitious vocabulary </a:t>
            </a:r>
          </a:p>
          <a:p>
            <a:r>
              <a:rPr lang="en-GB" dirty="0">
                <a:solidFill>
                  <a:srgbClr val="002060"/>
                </a:solidFill>
              </a:rPr>
              <a:t>• maintain legibility in joined handwriting when writing at speed. </a:t>
            </a:r>
            <a:endParaRPr lang="en-GB" b="1" u="sng" dirty="0">
              <a:solidFill>
                <a:srgbClr val="002060"/>
              </a:solidFill>
            </a:endParaRPr>
          </a:p>
        </p:txBody>
      </p:sp>
    </p:spTree>
    <p:extLst>
      <p:ext uri="{BB962C8B-B14F-4D97-AF65-F5344CB8AC3E}">
        <p14:creationId xmlns:p14="http://schemas.microsoft.com/office/powerpoint/2010/main" val="24370393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Six</a:t>
            </a:r>
          </a:p>
        </p:txBody>
      </p:sp>
      <p:sp>
        <p:nvSpPr>
          <p:cNvPr id="2" name="Rectangle 1"/>
          <p:cNvSpPr/>
          <p:nvPr/>
        </p:nvSpPr>
        <p:spPr>
          <a:xfrm>
            <a:off x="485102" y="916788"/>
            <a:ext cx="9364291" cy="6155531"/>
          </a:xfrm>
          <a:prstGeom prst="rect">
            <a:avLst/>
          </a:prstGeom>
        </p:spPr>
        <p:txBody>
          <a:bodyPr wrap="square">
            <a:spAutoFit/>
          </a:bodyPr>
          <a:lstStyle/>
          <a:p>
            <a:r>
              <a:rPr lang="en-GB" sz="3200" b="1" u="sng" dirty="0">
                <a:solidFill>
                  <a:srgbClr val="002060"/>
                </a:solidFill>
              </a:rPr>
              <a:t>Writing in KS2 – GDS</a:t>
            </a:r>
          </a:p>
          <a:p>
            <a:r>
              <a:rPr lang="en-GB" sz="2800" dirty="0">
                <a:solidFill>
                  <a:srgbClr val="002060"/>
                </a:solidFill>
              </a:rPr>
              <a:t>The pupil can: </a:t>
            </a:r>
          </a:p>
          <a:p>
            <a:r>
              <a:rPr lang="en-GB" sz="2200" dirty="0">
                <a:solidFill>
                  <a:srgbClr val="002060"/>
                </a:solidFill>
              </a:rPr>
              <a:t>• write effectively for a range of purposes and audiences, selecting the appropriate form and drawing independently on what they have read as models for their own writing (e.g. literary language, characterisation, structure) </a:t>
            </a:r>
          </a:p>
          <a:p>
            <a:r>
              <a:rPr lang="en-GB" sz="2200" dirty="0">
                <a:solidFill>
                  <a:srgbClr val="002060"/>
                </a:solidFill>
              </a:rPr>
              <a:t>• distinguish between the language of speech and writing and choose the appropriate register </a:t>
            </a:r>
          </a:p>
          <a:p>
            <a:r>
              <a:rPr lang="en-GB" sz="2200" dirty="0">
                <a:solidFill>
                  <a:srgbClr val="002060"/>
                </a:solidFill>
              </a:rPr>
              <a:t>• exercise an assured and conscious control over levels of formality, particularly through manipulating grammar and vocabulary to achieve this </a:t>
            </a:r>
          </a:p>
          <a:p>
            <a:r>
              <a:rPr lang="en-GB" sz="2200" dirty="0">
                <a:solidFill>
                  <a:srgbClr val="002060"/>
                </a:solidFill>
              </a:rPr>
              <a:t>• use the range of punctuation taught at key stage 2 correctly (e.g. semi-colons, dashes, colons, hyphens) and, when necessary, use such punctuation precisely to enhance meaning and avoid ambiguity. </a:t>
            </a:r>
          </a:p>
          <a:p>
            <a:r>
              <a:rPr lang="en-GB" sz="2200" dirty="0">
                <a:solidFill>
                  <a:srgbClr val="002060"/>
                </a:solidFill>
              </a:rPr>
              <a:t>• spell correctly most words from the year 5 / year 6 spelling list,  and use a dictionary to check the spelling of uncommon or more ambitious vocabulary </a:t>
            </a:r>
          </a:p>
          <a:p>
            <a:r>
              <a:rPr lang="en-GB" sz="2200" dirty="0">
                <a:solidFill>
                  <a:srgbClr val="002060"/>
                </a:solidFill>
              </a:rPr>
              <a:t>• maintain legibility in joined handwriting when writing at speed. </a:t>
            </a:r>
            <a:endParaRPr lang="en-GB" sz="2200" b="1" u="sng" dirty="0">
              <a:solidFill>
                <a:srgbClr val="002060"/>
              </a:solidFill>
            </a:endParaRPr>
          </a:p>
          <a:p>
            <a:endParaRPr lang="en-GB" sz="2400" dirty="0">
              <a:solidFill>
                <a:srgbClr val="002060"/>
              </a:solidFill>
            </a:endParaRPr>
          </a:p>
          <a:p>
            <a:endParaRPr lang="en-GB" sz="2400" b="1" u="sng" dirty="0">
              <a:solidFill>
                <a:srgbClr val="002060"/>
              </a:solidFill>
            </a:endParaRPr>
          </a:p>
        </p:txBody>
      </p:sp>
    </p:spTree>
    <p:extLst>
      <p:ext uri="{BB962C8B-B14F-4D97-AF65-F5344CB8AC3E}">
        <p14:creationId xmlns:p14="http://schemas.microsoft.com/office/powerpoint/2010/main" val="22696626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Six</a:t>
            </a:r>
          </a:p>
        </p:txBody>
      </p:sp>
      <p:sp>
        <p:nvSpPr>
          <p:cNvPr id="2" name="TextBox 1"/>
          <p:cNvSpPr txBox="1"/>
          <p:nvPr/>
        </p:nvSpPr>
        <p:spPr>
          <a:xfrm>
            <a:off x="553792" y="1416676"/>
            <a:ext cx="7972022" cy="3046988"/>
          </a:xfrm>
          <a:prstGeom prst="rect">
            <a:avLst/>
          </a:prstGeom>
          <a:noFill/>
        </p:spPr>
        <p:txBody>
          <a:bodyPr wrap="square" rtlCol="0">
            <a:spAutoFit/>
          </a:bodyPr>
          <a:lstStyle/>
          <a:p>
            <a:r>
              <a:rPr lang="en-GB" altLang="en-US" sz="3200" b="1" u="sng" dirty="0">
                <a:solidFill>
                  <a:srgbClr val="002060"/>
                </a:solidFill>
                <a:latin typeface="Trebuchet MS" panose="020B0603020202020204" pitchFamily="34" charset="0"/>
              </a:rPr>
              <a:t>Handwriting </a:t>
            </a:r>
          </a:p>
          <a:p>
            <a:endParaRPr lang="en-GB" altLang="en-US" sz="3200" u="sng" dirty="0">
              <a:solidFill>
                <a:srgbClr val="002060"/>
              </a:solidFill>
              <a:latin typeface="Trebuchet MS" panose="020B0603020202020204" pitchFamily="34" charset="0"/>
            </a:endParaRPr>
          </a:p>
          <a:p>
            <a:pPr>
              <a:buFont typeface="Wingdings" panose="05000000000000000000" pitchFamily="2" charset="2"/>
              <a:buChar char="Ø"/>
            </a:pPr>
            <a:r>
              <a:rPr lang="en-GB" altLang="en-US" sz="3200" dirty="0">
                <a:solidFill>
                  <a:srgbClr val="002060"/>
                </a:solidFill>
                <a:latin typeface="Trebuchet MS" panose="020B0603020202020204" pitchFamily="34" charset="0"/>
              </a:rPr>
              <a:t>Cursive Script  </a:t>
            </a:r>
          </a:p>
          <a:p>
            <a:pPr>
              <a:buFont typeface="Wingdings" panose="05000000000000000000" pitchFamily="2" charset="2"/>
              <a:buChar char="Ø"/>
            </a:pPr>
            <a:r>
              <a:rPr lang="en-GB" altLang="en-US" sz="3200" dirty="0">
                <a:solidFill>
                  <a:srgbClr val="002060"/>
                </a:solidFill>
                <a:latin typeface="Trebuchet MS" panose="020B0603020202020204" pitchFamily="34" charset="0"/>
              </a:rPr>
              <a:t>Letter spacing</a:t>
            </a:r>
          </a:p>
          <a:p>
            <a:pPr>
              <a:buFont typeface="Wingdings" panose="05000000000000000000" pitchFamily="2" charset="2"/>
              <a:buChar char="Ø"/>
            </a:pPr>
            <a:r>
              <a:rPr lang="en-GB" altLang="en-US" sz="3200" dirty="0">
                <a:solidFill>
                  <a:srgbClr val="002060"/>
                </a:solidFill>
                <a:latin typeface="Trebuchet MS" panose="020B0603020202020204" pitchFamily="34" charset="0"/>
              </a:rPr>
              <a:t>High expectations &amp; pride in their work</a:t>
            </a:r>
          </a:p>
          <a:p>
            <a:endParaRPr lang="en-GB" altLang="en-US" sz="3200" dirty="0">
              <a:solidFill>
                <a:srgbClr val="002060"/>
              </a:solidFill>
            </a:endParaRPr>
          </a:p>
        </p:txBody>
      </p:sp>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651226">
            <a:off x="8094325" y="3668830"/>
            <a:ext cx="3742810" cy="2583649"/>
          </a:xfrm>
          <a:prstGeom prst="rect">
            <a:avLst/>
          </a:prstGeom>
          <a:ln>
            <a:noFill/>
          </a:ln>
          <a:effectLst>
            <a:softEdge rad="112500"/>
          </a:effectLst>
        </p:spPr>
      </p:pic>
    </p:spTree>
    <p:extLst>
      <p:ext uri="{BB962C8B-B14F-4D97-AF65-F5344CB8AC3E}">
        <p14:creationId xmlns:p14="http://schemas.microsoft.com/office/powerpoint/2010/main" val="22614614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2448170" y="175409"/>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Six</a:t>
            </a:r>
          </a:p>
        </p:txBody>
      </p:sp>
      <p:sp>
        <p:nvSpPr>
          <p:cNvPr id="3" name="TextBox 2"/>
          <p:cNvSpPr txBox="1"/>
          <p:nvPr/>
        </p:nvSpPr>
        <p:spPr>
          <a:xfrm>
            <a:off x="360608" y="916786"/>
            <a:ext cx="10673152" cy="4832092"/>
          </a:xfrm>
          <a:prstGeom prst="rect">
            <a:avLst/>
          </a:prstGeom>
          <a:noFill/>
        </p:spPr>
        <p:txBody>
          <a:bodyPr wrap="square" rtlCol="0">
            <a:spAutoFit/>
          </a:bodyPr>
          <a:lstStyle/>
          <a:p>
            <a:r>
              <a:rPr lang="en-GB" sz="2800" b="1" u="sng" dirty="0" smtClean="0">
                <a:solidFill>
                  <a:srgbClr val="002060"/>
                </a:solidFill>
                <a:latin typeface="Trebuchet MS" panose="020B0603020202020204" pitchFamily="34" charset="0"/>
              </a:rPr>
              <a:t>Mathematics</a:t>
            </a:r>
            <a:endParaRPr lang="en-GB" sz="2800" dirty="0" smtClean="0">
              <a:solidFill>
                <a:srgbClr val="002060"/>
              </a:solidFill>
              <a:latin typeface="Trebuchet MS" panose="020B0603020202020204" pitchFamily="34" charset="0"/>
            </a:endParaRPr>
          </a:p>
          <a:p>
            <a:pPr marL="457200" indent="-457200">
              <a:buFont typeface="Wingdings" panose="05000000000000000000" pitchFamily="2" charset="2"/>
              <a:buChar char="Ø"/>
            </a:pPr>
            <a:r>
              <a:rPr lang="en-GB" sz="2000" dirty="0" smtClean="0">
                <a:solidFill>
                  <a:srgbClr val="002060"/>
                </a:solidFill>
                <a:latin typeface="Trebuchet MS" panose="020B0603020202020204" pitchFamily="34" charset="0"/>
              </a:rPr>
              <a:t>Real life examples.  </a:t>
            </a:r>
          </a:p>
          <a:p>
            <a:pPr marL="457200" indent="-457200">
              <a:buFont typeface="Wingdings" panose="05000000000000000000" pitchFamily="2" charset="2"/>
              <a:buChar char="Ø"/>
            </a:pPr>
            <a:r>
              <a:rPr lang="en-GB" sz="2000" dirty="0" smtClean="0">
                <a:solidFill>
                  <a:srgbClr val="002060"/>
                </a:solidFill>
                <a:latin typeface="Trebuchet MS" panose="020B0603020202020204" pitchFamily="34" charset="0"/>
              </a:rPr>
              <a:t>Topics covered this year: </a:t>
            </a:r>
            <a:r>
              <a:rPr lang="en-GB" sz="2000" i="1" dirty="0" smtClean="0">
                <a:solidFill>
                  <a:srgbClr val="002060"/>
                </a:solidFill>
                <a:latin typeface="Trebuchet MS" panose="020B0603020202020204" pitchFamily="34" charset="0"/>
              </a:rPr>
              <a:t>Calculating using knowledge of structures, Multiples of 1,000, Numbers </a:t>
            </a:r>
            <a:r>
              <a:rPr lang="en-GB" sz="2000" i="1" dirty="0" err="1" smtClean="0">
                <a:solidFill>
                  <a:srgbClr val="002060"/>
                </a:solidFill>
                <a:latin typeface="Trebuchet MS" panose="020B0603020202020204" pitchFamily="34" charset="0"/>
              </a:rPr>
              <a:t>upto</a:t>
            </a:r>
            <a:r>
              <a:rPr lang="en-GB" sz="2000" i="1" dirty="0" smtClean="0">
                <a:solidFill>
                  <a:srgbClr val="002060"/>
                </a:solidFill>
                <a:latin typeface="Trebuchet MS" panose="020B0603020202020204" pitchFamily="34" charset="0"/>
              </a:rPr>
              <a:t> 10,000,000, Draw, compose and decompose shapes, Multiplication and division, Area, perimeter, position and direction, Fractions and Percentages, Statistics, Ratio and Proportion, Calculating using knowledge of structures, Solving problems with two unknowns, Order of operations and Mean average.</a:t>
            </a:r>
          </a:p>
          <a:p>
            <a:pPr marL="457200" indent="-457200">
              <a:buFont typeface="Wingdings" panose="05000000000000000000" pitchFamily="2" charset="2"/>
              <a:buChar char="Ø"/>
            </a:pPr>
            <a:r>
              <a:rPr lang="en-GB" sz="2000" dirty="0" smtClean="0">
                <a:solidFill>
                  <a:srgbClr val="002060"/>
                </a:solidFill>
                <a:latin typeface="Trebuchet MS" panose="020B0603020202020204" pitchFamily="34" charset="0"/>
              </a:rPr>
              <a:t>Children </a:t>
            </a:r>
            <a:r>
              <a:rPr lang="en-GB" sz="2000" dirty="0">
                <a:solidFill>
                  <a:srgbClr val="002060"/>
                </a:solidFill>
                <a:latin typeface="Trebuchet MS" panose="020B0603020202020204" pitchFamily="34" charset="0"/>
              </a:rPr>
              <a:t>need to be fluent in fundamentals of maths, be able to reason mathematically following a line of enquiry using mathematical language and solve problems by applying their mathematics to a variety of problems</a:t>
            </a:r>
          </a:p>
          <a:p>
            <a:pPr marL="457200" indent="-457200">
              <a:buFont typeface="Wingdings" panose="05000000000000000000" pitchFamily="2" charset="2"/>
              <a:buChar char="Ø"/>
            </a:pPr>
            <a:r>
              <a:rPr lang="en-GB" sz="2000" i="1" dirty="0">
                <a:solidFill>
                  <a:srgbClr val="002060"/>
                </a:solidFill>
                <a:latin typeface="Trebuchet MS" panose="020B0603020202020204" pitchFamily="34" charset="0"/>
              </a:rPr>
              <a:t>Curriculum Coverage – can be found on the website under Curriculum, Curriculum overviews</a:t>
            </a:r>
          </a:p>
          <a:p>
            <a:pPr marL="457200" indent="-457200">
              <a:buFont typeface="Wingdings" panose="05000000000000000000" pitchFamily="2" charset="2"/>
              <a:buChar char="Ø"/>
            </a:pPr>
            <a:r>
              <a:rPr lang="en-GB" sz="2000" dirty="0">
                <a:solidFill>
                  <a:srgbClr val="002060"/>
                </a:solidFill>
                <a:latin typeface="Trebuchet MS" panose="020B0603020202020204" pitchFamily="34" charset="0"/>
              </a:rPr>
              <a:t>Homework – focus on mental mathematics </a:t>
            </a:r>
            <a:r>
              <a:rPr lang="en-GB" sz="2000" i="1" dirty="0">
                <a:solidFill>
                  <a:srgbClr val="002060"/>
                </a:solidFill>
                <a:latin typeface="Trebuchet MS" panose="020B0603020202020204" pitchFamily="34" charset="0"/>
              </a:rPr>
              <a:t>(Schofield and Sims + Consolidation) and consolidation of work in class and in the Spring term SATs papers</a:t>
            </a: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62902" y="175409"/>
            <a:ext cx="1724297" cy="1979962"/>
          </a:xfrm>
          <a:prstGeom prst="rect">
            <a:avLst/>
          </a:prstGeom>
        </p:spPr>
      </p:pic>
    </p:spTree>
    <p:extLst>
      <p:ext uri="{BB962C8B-B14F-4D97-AF65-F5344CB8AC3E}">
        <p14:creationId xmlns:p14="http://schemas.microsoft.com/office/powerpoint/2010/main" val="9576056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665408" y="419075"/>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Six</a:t>
            </a:r>
          </a:p>
        </p:txBody>
      </p:sp>
      <p:sp>
        <p:nvSpPr>
          <p:cNvPr id="2" name="TextBox 1"/>
          <p:cNvSpPr txBox="1"/>
          <p:nvPr/>
        </p:nvSpPr>
        <p:spPr>
          <a:xfrm>
            <a:off x="592428" y="1339403"/>
            <a:ext cx="10882648" cy="7478970"/>
          </a:xfrm>
          <a:prstGeom prst="rect">
            <a:avLst/>
          </a:prstGeom>
          <a:noFill/>
        </p:spPr>
        <p:txBody>
          <a:bodyPr wrap="square" rtlCol="0">
            <a:spAutoFit/>
          </a:bodyPr>
          <a:lstStyle/>
          <a:p>
            <a:r>
              <a:rPr lang="en-GB" altLang="en-US" dirty="0"/>
              <a:t> </a:t>
            </a:r>
            <a:r>
              <a:rPr lang="en-GB" altLang="en-US" sz="3200" b="1" u="sng" dirty="0">
                <a:solidFill>
                  <a:srgbClr val="002060"/>
                </a:solidFill>
                <a:latin typeface="Trebuchet MS" panose="020B0603020202020204" pitchFamily="34" charset="0"/>
              </a:rPr>
              <a:t>Homework</a:t>
            </a:r>
          </a:p>
          <a:p>
            <a:endParaRPr lang="en-GB" altLang="en-US" sz="3200" b="1" u="sng" dirty="0">
              <a:solidFill>
                <a:srgbClr val="002060"/>
              </a:solidFill>
              <a:latin typeface="Trebuchet MS" panose="020B0603020202020204" pitchFamily="34" charset="0"/>
            </a:endParaRPr>
          </a:p>
          <a:p>
            <a:pPr marL="457200" indent="-457200">
              <a:buFont typeface="Wingdings" panose="05000000000000000000" pitchFamily="2" charset="2"/>
              <a:buChar char="Ø"/>
            </a:pPr>
            <a:r>
              <a:rPr lang="en-GB" altLang="en-US" sz="3200" b="1" dirty="0">
                <a:solidFill>
                  <a:srgbClr val="002060"/>
                </a:solidFill>
                <a:latin typeface="Trebuchet MS" panose="020B0603020202020204" pitchFamily="34" charset="0"/>
              </a:rPr>
              <a:t>Grammar task or comprehension (</a:t>
            </a:r>
            <a:r>
              <a:rPr lang="en-US" altLang="en-US" sz="3200" dirty="0">
                <a:solidFill>
                  <a:srgbClr val="002060"/>
                </a:solidFill>
                <a:latin typeface="Trebuchet MS" panose="020B0603020202020204" pitchFamily="34" charset="0"/>
              </a:rPr>
              <a:t>Schofield and Sims book, set Monday and due on Wednesday – 30 minutes)</a:t>
            </a:r>
          </a:p>
          <a:p>
            <a:pPr marL="457200" indent="-457200">
              <a:buFont typeface="Wingdings" panose="05000000000000000000" pitchFamily="2" charset="2"/>
              <a:buChar char="Ø"/>
            </a:pPr>
            <a:r>
              <a:rPr lang="en-US" altLang="en-US" sz="3200" b="1" dirty="0">
                <a:solidFill>
                  <a:srgbClr val="002060"/>
                </a:solidFill>
                <a:latin typeface="Trebuchet MS" panose="020B0603020202020204" pitchFamily="34" charset="0"/>
              </a:rPr>
              <a:t>Spellings set on Monday</a:t>
            </a:r>
          </a:p>
          <a:p>
            <a:endParaRPr lang="en-US" altLang="en-US" sz="3200" dirty="0">
              <a:solidFill>
                <a:srgbClr val="002060"/>
              </a:solidFill>
              <a:latin typeface="Trebuchet MS" panose="020B0603020202020204" pitchFamily="34" charset="0"/>
            </a:endParaRPr>
          </a:p>
          <a:p>
            <a:pPr>
              <a:buFont typeface="Wingdings" panose="05000000000000000000" pitchFamily="2" charset="2"/>
              <a:buChar char="Ø"/>
            </a:pPr>
            <a:r>
              <a:rPr lang="en-US" altLang="en-US" sz="3200" b="1" dirty="0">
                <a:solidFill>
                  <a:srgbClr val="002060"/>
                </a:solidFill>
                <a:latin typeface="Trebuchet MS" panose="020B0603020202020204" pitchFamily="34" charset="0"/>
              </a:rPr>
              <a:t>Mathematics </a:t>
            </a:r>
            <a:r>
              <a:rPr lang="en-US" altLang="en-US" sz="3200" dirty="0">
                <a:solidFill>
                  <a:srgbClr val="002060"/>
                </a:solidFill>
                <a:latin typeface="Trebuchet MS" panose="020B0603020202020204" pitchFamily="34" charset="0"/>
              </a:rPr>
              <a:t>homework, set Wednesday and returned on Friday (45 minutes)</a:t>
            </a:r>
          </a:p>
          <a:p>
            <a:pPr>
              <a:buFont typeface="Wingdings" panose="05000000000000000000" pitchFamily="2" charset="2"/>
              <a:buChar char="Ø"/>
            </a:pPr>
            <a:endParaRPr lang="en-US" altLang="en-US" sz="3200" dirty="0">
              <a:solidFill>
                <a:srgbClr val="002060"/>
              </a:solidFill>
              <a:latin typeface="Trebuchet MS" panose="020B0603020202020204" pitchFamily="34" charset="0"/>
            </a:endParaRPr>
          </a:p>
          <a:p>
            <a:pPr>
              <a:buFont typeface="Wingdings" panose="05000000000000000000" pitchFamily="2" charset="2"/>
              <a:buChar char="Ø"/>
            </a:pPr>
            <a:r>
              <a:rPr lang="en-US" altLang="en-US" sz="3200" b="1" dirty="0">
                <a:solidFill>
                  <a:srgbClr val="002060"/>
                </a:solidFill>
                <a:latin typeface="Trebuchet MS" panose="020B0603020202020204" pitchFamily="34" charset="0"/>
              </a:rPr>
              <a:t>Topic/English</a:t>
            </a:r>
            <a:r>
              <a:rPr lang="en-US" altLang="en-US" sz="3200" dirty="0">
                <a:solidFill>
                  <a:srgbClr val="002060"/>
                </a:solidFill>
                <a:latin typeface="Trebuchet MS" panose="020B0603020202020204" pitchFamily="34" charset="0"/>
              </a:rPr>
              <a:t> homework handed out on Friday and returned on Tuesday (60 minutes)</a:t>
            </a:r>
          </a:p>
          <a:p>
            <a:pPr>
              <a:buFont typeface="Wingdings" panose="05000000000000000000" pitchFamily="2" charset="2"/>
              <a:buChar char="Ø"/>
            </a:pPr>
            <a:endParaRPr lang="en-US" altLang="en-US" sz="3200" dirty="0">
              <a:solidFill>
                <a:srgbClr val="002060"/>
              </a:solidFill>
            </a:endParaRPr>
          </a:p>
          <a:p>
            <a:pPr>
              <a:buFont typeface="Wingdings" panose="05000000000000000000" pitchFamily="2" charset="2"/>
              <a:buChar char="Ø"/>
            </a:pPr>
            <a:endParaRPr lang="en-US" altLang="en-US" sz="3200" dirty="0">
              <a:solidFill>
                <a:srgbClr val="002060"/>
              </a:solidFill>
            </a:endParaRPr>
          </a:p>
          <a:p>
            <a:pPr>
              <a:buFont typeface="Wingdings" panose="05000000000000000000" pitchFamily="2" charset="2"/>
              <a:buChar char="Ø"/>
            </a:pPr>
            <a:endParaRPr lang="en-US" altLang="en-US" sz="3200" dirty="0">
              <a:solidFill>
                <a:srgbClr val="002060"/>
              </a:solidFill>
            </a:endParaRPr>
          </a:p>
          <a:p>
            <a:r>
              <a:rPr lang="en-US" altLang="en-US" sz="3200" dirty="0">
                <a:solidFill>
                  <a:srgbClr val="002060"/>
                </a:solidFill>
              </a:rPr>
              <a:t> </a:t>
            </a:r>
          </a:p>
        </p:txBody>
      </p:sp>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55027">
            <a:off x="9973348" y="158860"/>
            <a:ext cx="1826892" cy="2163509"/>
          </a:xfrm>
          <a:prstGeom prst="rect">
            <a:avLst/>
          </a:prstGeom>
          <a:ln>
            <a:noFill/>
          </a:ln>
          <a:effectLst>
            <a:softEdge rad="112500"/>
          </a:effectLst>
        </p:spPr>
      </p:pic>
    </p:spTree>
    <p:extLst>
      <p:ext uri="{BB962C8B-B14F-4D97-AF65-F5344CB8AC3E}">
        <p14:creationId xmlns:p14="http://schemas.microsoft.com/office/powerpoint/2010/main" val="1340963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Six</a:t>
            </a:r>
          </a:p>
        </p:txBody>
      </p:sp>
      <p:sp>
        <p:nvSpPr>
          <p:cNvPr id="2" name="TextBox 1"/>
          <p:cNvSpPr txBox="1"/>
          <p:nvPr/>
        </p:nvSpPr>
        <p:spPr>
          <a:xfrm>
            <a:off x="360608" y="1403797"/>
            <a:ext cx="9192449" cy="4154984"/>
          </a:xfrm>
          <a:prstGeom prst="rect">
            <a:avLst/>
          </a:prstGeom>
          <a:noFill/>
        </p:spPr>
        <p:txBody>
          <a:bodyPr wrap="square" rtlCol="0">
            <a:spAutoFit/>
          </a:bodyPr>
          <a:lstStyle/>
          <a:p>
            <a:r>
              <a:rPr lang="en-GB" sz="2800" b="1" u="sng" dirty="0">
                <a:solidFill>
                  <a:srgbClr val="002060"/>
                </a:solidFill>
                <a:latin typeface="Trebuchet MS" panose="020B0603020202020204" pitchFamily="34" charset="0"/>
              </a:rPr>
              <a:t>Behaviour &amp; Discipline</a:t>
            </a:r>
          </a:p>
          <a:p>
            <a:endParaRPr lang="en-GB" sz="2800" dirty="0">
              <a:solidFill>
                <a:srgbClr val="002060"/>
              </a:solidFill>
              <a:latin typeface="Trebuchet MS" panose="020B0603020202020204" pitchFamily="34" charset="0"/>
            </a:endParaRPr>
          </a:p>
          <a:p>
            <a:pPr marL="285750" indent="-285750">
              <a:buFont typeface="Wingdings" panose="05000000000000000000" pitchFamily="2" charset="2"/>
              <a:buChar char="Ø"/>
            </a:pPr>
            <a:r>
              <a:rPr lang="en-GB" sz="2800" dirty="0">
                <a:solidFill>
                  <a:srgbClr val="002060"/>
                </a:solidFill>
                <a:latin typeface="Trebuchet MS" panose="020B0603020202020204" pitchFamily="34" charset="0"/>
              </a:rPr>
              <a:t>Golden Values</a:t>
            </a:r>
          </a:p>
          <a:p>
            <a:pPr marL="285750" indent="-285750">
              <a:buFont typeface="Wingdings" panose="05000000000000000000" pitchFamily="2" charset="2"/>
              <a:buChar char="Ø"/>
            </a:pPr>
            <a:r>
              <a:rPr lang="en-GB" sz="2800" dirty="0">
                <a:solidFill>
                  <a:srgbClr val="002060"/>
                </a:solidFill>
                <a:latin typeface="Trebuchet MS" panose="020B0603020202020204" pitchFamily="34" charset="0"/>
              </a:rPr>
              <a:t>House points </a:t>
            </a:r>
          </a:p>
          <a:p>
            <a:pPr marL="285750" indent="-285750">
              <a:buFont typeface="Wingdings" panose="05000000000000000000" pitchFamily="2" charset="2"/>
              <a:buChar char="Ø"/>
            </a:pPr>
            <a:r>
              <a:rPr lang="en-GB" sz="2800" dirty="0">
                <a:solidFill>
                  <a:srgbClr val="002060"/>
                </a:solidFill>
                <a:latin typeface="Trebuchet MS" panose="020B0603020202020204" pitchFamily="34" charset="0"/>
              </a:rPr>
              <a:t>Ready - Respect - Believe</a:t>
            </a:r>
          </a:p>
          <a:p>
            <a:pPr marL="285750" indent="-285750">
              <a:buFont typeface="Wingdings" panose="05000000000000000000" pitchFamily="2" charset="2"/>
              <a:buChar char="Ø"/>
            </a:pPr>
            <a:r>
              <a:rPr lang="en-GB" sz="2800" dirty="0">
                <a:solidFill>
                  <a:srgbClr val="002060"/>
                </a:solidFill>
                <a:latin typeface="Trebuchet MS" panose="020B0603020202020204" pitchFamily="34" charset="0"/>
              </a:rPr>
              <a:t>Encouragement &amp; high expectations –</a:t>
            </a:r>
          </a:p>
          <a:p>
            <a:r>
              <a:rPr lang="en-GB" sz="3200" dirty="0">
                <a:solidFill>
                  <a:srgbClr val="002060"/>
                </a:solidFill>
              </a:rPr>
              <a:t>developing an understanding </a:t>
            </a:r>
          </a:p>
          <a:p>
            <a:r>
              <a:rPr lang="en-GB" sz="3200" dirty="0">
                <a:solidFill>
                  <a:srgbClr val="002060"/>
                </a:solidFill>
              </a:rPr>
              <a:t>of their responsibilities as role models </a:t>
            </a:r>
          </a:p>
          <a:p>
            <a:r>
              <a:rPr lang="en-GB" sz="3200" dirty="0">
                <a:solidFill>
                  <a:srgbClr val="002060"/>
                </a:solidFill>
              </a:rPr>
              <a:t>for the other pupils in our school.</a:t>
            </a:r>
          </a:p>
        </p:txBody>
      </p:sp>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624873">
            <a:off x="7277892" y="3318467"/>
            <a:ext cx="4064000" cy="3048000"/>
          </a:xfrm>
          <a:prstGeom prst="rect">
            <a:avLst/>
          </a:prstGeom>
          <a:ln>
            <a:noFill/>
          </a:ln>
          <a:effectLst>
            <a:softEdge rad="112500"/>
          </a:effectLst>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936404" y="456072"/>
            <a:ext cx="2487679" cy="2670306"/>
          </a:xfrm>
          <a:prstGeom prst="rect">
            <a:avLst/>
          </a:prstGeom>
          <a:ln>
            <a:noFill/>
          </a:ln>
          <a:effectLst>
            <a:softEdge rad="112500"/>
          </a:effectLst>
        </p:spPr>
      </p:pic>
    </p:spTree>
    <p:extLst>
      <p:ext uri="{BB962C8B-B14F-4D97-AF65-F5344CB8AC3E}">
        <p14:creationId xmlns:p14="http://schemas.microsoft.com/office/powerpoint/2010/main" val="18631847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19003" y="374073"/>
            <a:ext cx="6520568" cy="830997"/>
          </a:xfrm>
          <a:prstGeom prst="rect">
            <a:avLst/>
          </a:prstGeom>
          <a:noFill/>
        </p:spPr>
        <p:txBody>
          <a:bodyPr wrap="none" rtlCol="0">
            <a:spAutoFit/>
          </a:bodyPr>
          <a:lstStyle/>
          <a:p>
            <a:r>
              <a:rPr lang="en-GB" sz="4800" b="1" i="1" dirty="0"/>
              <a:t>Ready </a:t>
            </a:r>
            <a:r>
              <a:rPr lang="en-GB" sz="2800" dirty="0">
                <a:sym typeface="Wingdings" panose="05000000000000000000" pitchFamily="2" charset="2"/>
              </a:rPr>
              <a:t> </a:t>
            </a:r>
            <a:r>
              <a:rPr lang="en-GB" sz="4800" b="1" i="1" dirty="0"/>
              <a:t>Respect </a:t>
            </a:r>
            <a:r>
              <a:rPr lang="en-GB" sz="2800" dirty="0">
                <a:sym typeface="Wingdings" panose="05000000000000000000" pitchFamily="2" charset="2"/>
              </a:rPr>
              <a:t> </a:t>
            </a:r>
            <a:r>
              <a:rPr lang="en-GB" sz="4800" b="1" i="1" dirty="0"/>
              <a:t>Believe</a:t>
            </a:r>
          </a:p>
        </p:txBody>
      </p:sp>
      <p:sp>
        <p:nvSpPr>
          <p:cNvPr id="6" name="Rectangle 5"/>
          <p:cNvSpPr/>
          <p:nvPr/>
        </p:nvSpPr>
        <p:spPr>
          <a:xfrm>
            <a:off x="1838565" y="5770034"/>
            <a:ext cx="7550592" cy="658835"/>
          </a:xfrm>
          <a:prstGeom prst="rect">
            <a:avLst/>
          </a:prstGeom>
        </p:spPr>
        <p:txBody>
          <a:bodyPr wrap="none">
            <a:spAutoFit/>
          </a:bodyPr>
          <a:lstStyle/>
          <a:p>
            <a:pPr marL="457200" algn="ctr">
              <a:lnSpc>
                <a:spcPct val="107000"/>
              </a:lnSpc>
              <a:spcAft>
                <a:spcPts val="800"/>
              </a:spcAft>
            </a:pPr>
            <a:r>
              <a:rPr lang="en-GB" sz="3600" b="1" dirty="0">
                <a:effectLst/>
                <a:latin typeface="Calibri" panose="020F0502020204030204" pitchFamily="34" charset="0"/>
                <a:ea typeface="Calibri" panose="020F0502020204030204" pitchFamily="34" charset="0"/>
                <a:cs typeface="Times New Roman" panose="02020603050405020304" pitchFamily="18" charset="0"/>
              </a:rPr>
              <a:t>Be </a:t>
            </a:r>
            <a:r>
              <a:rPr lang="en-GB" sz="3600" b="1" dirty="0">
                <a:solidFill>
                  <a:srgbClr val="4472C4"/>
                </a:solidFill>
                <a:latin typeface="Calibri" panose="020F0502020204030204" pitchFamily="34" charset="0"/>
                <a:ea typeface="Calibri" panose="020F0502020204030204" pitchFamily="34" charset="0"/>
                <a:cs typeface="Times New Roman" panose="02020603050405020304" pitchFamily="18" charset="0"/>
              </a:rPr>
              <a:t>Ready</a:t>
            </a:r>
            <a:r>
              <a:rPr lang="en-GB" sz="3600" b="1" dirty="0">
                <a:effectLst/>
                <a:latin typeface="Calibri" panose="020F0502020204030204" pitchFamily="34" charset="0"/>
                <a:ea typeface="Calibri" panose="020F0502020204030204" pitchFamily="34" charset="0"/>
                <a:cs typeface="Times New Roman" panose="02020603050405020304" pitchFamily="18" charset="0"/>
              </a:rPr>
              <a:t>, Be </a:t>
            </a:r>
            <a:r>
              <a:rPr lang="en-GB" sz="3600" b="1" dirty="0">
                <a:solidFill>
                  <a:srgbClr val="4472C4"/>
                </a:solidFill>
                <a:latin typeface="Calibri" panose="020F0502020204030204" pitchFamily="34" charset="0"/>
                <a:ea typeface="Calibri" panose="020F0502020204030204" pitchFamily="34" charset="0"/>
                <a:cs typeface="Times New Roman" panose="02020603050405020304" pitchFamily="18" charset="0"/>
              </a:rPr>
              <a:t>Respectful</a:t>
            </a:r>
            <a:r>
              <a:rPr lang="en-GB" sz="3600" b="1" dirty="0">
                <a:solidFill>
                  <a:srgbClr val="4472C4"/>
                </a:solidFill>
                <a:effectLst/>
                <a:latin typeface="Calibri" panose="020F0502020204030204" pitchFamily="34" charset="0"/>
                <a:ea typeface="Calibri" panose="020F0502020204030204" pitchFamily="34" charset="0"/>
                <a:cs typeface="Times New Roman" panose="02020603050405020304" pitchFamily="18" charset="0"/>
              </a:rPr>
              <a:t> </a:t>
            </a:r>
            <a:r>
              <a:rPr lang="en-GB" sz="3600" b="1" dirty="0">
                <a:effectLst/>
                <a:latin typeface="Calibri" panose="020F0502020204030204" pitchFamily="34" charset="0"/>
                <a:ea typeface="Calibri" panose="020F0502020204030204" pitchFamily="34" charset="0"/>
                <a:cs typeface="Times New Roman" panose="02020603050405020304" pitchFamily="18" charset="0"/>
              </a:rPr>
              <a:t>and </a:t>
            </a:r>
            <a:r>
              <a:rPr lang="en-GB" sz="3600" b="1" dirty="0">
                <a:solidFill>
                  <a:srgbClr val="4472C4"/>
                </a:solidFill>
                <a:latin typeface="Calibri" panose="020F0502020204030204" pitchFamily="34" charset="0"/>
                <a:ea typeface="Calibri" panose="020F0502020204030204" pitchFamily="34" charset="0"/>
                <a:cs typeface="Times New Roman" panose="02020603050405020304" pitchFamily="18" charset="0"/>
              </a:rPr>
              <a:t>Believe</a:t>
            </a:r>
            <a:endParaRPr lang="en-GB" sz="3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p:cNvSpPr txBox="1"/>
          <p:nvPr/>
        </p:nvSpPr>
        <p:spPr>
          <a:xfrm>
            <a:off x="748145" y="1729047"/>
            <a:ext cx="2693324" cy="2954655"/>
          </a:xfrm>
          <a:prstGeom prst="rect">
            <a:avLst/>
          </a:prstGeom>
          <a:noFill/>
        </p:spPr>
        <p:txBody>
          <a:bodyPr wrap="square" rtlCol="0">
            <a:spAutoFit/>
          </a:bodyPr>
          <a:lstStyle/>
          <a:p>
            <a:pPr algn="ctr"/>
            <a:r>
              <a:rPr lang="en-GB" sz="2400" b="1" i="1" dirty="0"/>
              <a:t>Ready</a:t>
            </a:r>
          </a:p>
          <a:p>
            <a:pPr marL="285750" indent="-285750">
              <a:buFont typeface="Arial" panose="020B0604020202020204" pitchFamily="34" charset="0"/>
              <a:buChar char="•"/>
            </a:pPr>
            <a:r>
              <a:rPr lang="en-GB" dirty="0"/>
              <a:t>Be on time</a:t>
            </a:r>
          </a:p>
          <a:p>
            <a:pPr marL="285750" indent="-285750">
              <a:buFont typeface="Arial" panose="020B0604020202020204" pitchFamily="34" charset="0"/>
              <a:buChar char="•"/>
            </a:pPr>
            <a:r>
              <a:rPr lang="en-GB" dirty="0"/>
              <a:t>Correct, smart uniform</a:t>
            </a:r>
          </a:p>
          <a:p>
            <a:pPr marL="285750" indent="-285750">
              <a:buFont typeface="Arial" panose="020B0604020202020204" pitchFamily="34" charset="0"/>
              <a:buChar char="•"/>
            </a:pPr>
            <a:r>
              <a:rPr lang="en-GB" dirty="0"/>
              <a:t>Correct equipment</a:t>
            </a:r>
          </a:p>
          <a:p>
            <a:pPr marL="285750" indent="-285750">
              <a:buFont typeface="Arial" panose="020B0604020202020204" pitchFamily="34" charset="0"/>
              <a:buChar char="•"/>
            </a:pPr>
            <a:r>
              <a:rPr lang="en-GB" dirty="0"/>
              <a:t>Positive attitude to learning</a:t>
            </a:r>
          </a:p>
          <a:p>
            <a:pPr marL="285750" indent="-285750">
              <a:buFont typeface="Arial" panose="020B0604020202020204" pitchFamily="34" charset="0"/>
              <a:buChar char="•"/>
            </a:pPr>
            <a:r>
              <a:rPr lang="en-GB" dirty="0"/>
              <a:t>Well rested</a:t>
            </a:r>
          </a:p>
          <a:p>
            <a:pPr marL="285750" indent="-285750">
              <a:buFont typeface="Arial" panose="020B0604020202020204" pitchFamily="34" charset="0"/>
              <a:buChar char="•"/>
            </a:pPr>
            <a:r>
              <a:rPr lang="en-GB" dirty="0"/>
              <a:t>Well prepared</a:t>
            </a:r>
          </a:p>
          <a:p>
            <a:pPr marL="285750" indent="-285750">
              <a:buFont typeface="Arial" panose="020B0604020202020204" pitchFamily="34" charset="0"/>
              <a:buChar char="•"/>
            </a:pPr>
            <a:r>
              <a:rPr lang="en-GB" dirty="0"/>
              <a:t>Hydrated </a:t>
            </a:r>
          </a:p>
          <a:p>
            <a:endParaRPr lang="en-GB" dirty="0"/>
          </a:p>
        </p:txBody>
      </p:sp>
      <p:sp>
        <p:nvSpPr>
          <p:cNvPr id="5" name="TextBox 4"/>
          <p:cNvSpPr txBox="1"/>
          <p:nvPr/>
        </p:nvSpPr>
        <p:spPr>
          <a:xfrm>
            <a:off x="3755737" y="1737359"/>
            <a:ext cx="3847100" cy="2677656"/>
          </a:xfrm>
          <a:prstGeom prst="rect">
            <a:avLst/>
          </a:prstGeom>
          <a:noFill/>
        </p:spPr>
        <p:txBody>
          <a:bodyPr wrap="square" rtlCol="0">
            <a:spAutoFit/>
          </a:bodyPr>
          <a:lstStyle/>
          <a:p>
            <a:pPr algn="ctr"/>
            <a:r>
              <a:rPr lang="en-GB" sz="2400" b="1" i="1" dirty="0"/>
              <a:t>Respect</a:t>
            </a:r>
          </a:p>
          <a:p>
            <a:pPr marL="285750" indent="-285750">
              <a:buFont typeface="Arial" panose="020B0604020202020204" pitchFamily="34" charset="0"/>
              <a:buChar char="•"/>
            </a:pPr>
            <a:r>
              <a:rPr lang="en-GB" dirty="0"/>
              <a:t>Respectful of staff and peers</a:t>
            </a:r>
          </a:p>
          <a:p>
            <a:pPr marL="285750" indent="-285750">
              <a:buFont typeface="Arial" panose="020B0604020202020204" pitchFamily="34" charset="0"/>
              <a:buChar char="•"/>
            </a:pPr>
            <a:r>
              <a:rPr lang="en-GB" dirty="0"/>
              <a:t>Respectful of environment</a:t>
            </a:r>
          </a:p>
          <a:p>
            <a:pPr marL="285750" indent="-285750">
              <a:buFont typeface="Arial" panose="020B0604020202020204" pitchFamily="34" charset="0"/>
              <a:buChar char="•"/>
            </a:pPr>
            <a:r>
              <a:rPr lang="en-GB" dirty="0"/>
              <a:t>Speak and listen with respect</a:t>
            </a:r>
          </a:p>
          <a:p>
            <a:pPr marL="285750" indent="-285750">
              <a:buFont typeface="Arial" panose="020B0604020202020204" pitchFamily="34" charset="0"/>
              <a:buChar char="•"/>
            </a:pPr>
            <a:r>
              <a:rPr lang="en-GB" dirty="0"/>
              <a:t>Respectful of resources/belongings</a:t>
            </a:r>
          </a:p>
          <a:p>
            <a:pPr marL="285750" indent="-285750">
              <a:buFont typeface="Arial" panose="020B0604020202020204" pitchFamily="34" charset="0"/>
              <a:buChar char="•"/>
            </a:pPr>
            <a:r>
              <a:rPr lang="en-GB" dirty="0"/>
              <a:t>Walking sensibly</a:t>
            </a:r>
          </a:p>
          <a:p>
            <a:pPr marL="285750" indent="-285750">
              <a:buFont typeface="Arial" panose="020B0604020202020204" pitchFamily="34" charset="0"/>
              <a:buChar char="•"/>
            </a:pPr>
            <a:r>
              <a:rPr lang="en-GB" dirty="0"/>
              <a:t>Following rules and instructions</a:t>
            </a:r>
          </a:p>
          <a:p>
            <a:pPr marL="285750" indent="-285750">
              <a:buFont typeface="Arial" panose="020B0604020202020204" pitchFamily="34" charset="0"/>
              <a:buChar char="•"/>
            </a:pPr>
            <a:r>
              <a:rPr lang="en-GB" dirty="0"/>
              <a:t>Respect for ideas, thoughts and opinions of others.</a:t>
            </a:r>
          </a:p>
        </p:txBody>
      </p:sp>
      <p:sp>
        <p:nvSpPr>
          <p:cNvPr id="7" name="TextBox 6"/>
          <p:cNvSpPr txBox="1"/>
          <p:nvPr/>
        </p:nvSpPr>
        <p:spPr>
          <a:xfrm>
            <a:off x="7851678" y="1729047"/>
            <a:ext cx="3847100" cy="2677656"/>
          </a:xfrm>
          <a:prstGeom prst="rect">
            <a:avLst/>
          </a:prstGeom>
          <a:noFill/>
        </p:spPr>
        <p:txBody>
          <a:bodyPr wrap="square" rtlCol="0">
            <a:spAutoFit/>
          </a:bodyPr>
          <a:lstStyle/>
          <a:p>
            <a:pPr algn="ctr"/>
            <a:r>
              <a:rPr lang="en-GB" sz="2400" b="1" i="1" dirty="0"/>
              <a:t>Believe</a:t>
            </a:r>
          </a:p>
          <a:p>
            <a:pPr marL="285750" indent="-285750">
              <a:buFont typeface="Arial" panose="020B0604020202020204" pitchFamily="34" charset="0"/>
              <a:buChar char="•"/>
            </a:pPr>
            <a:r>
              <a:rPr lang="en-GB" dirty="0"/>
              <a:t>Growing in faith</a:t>
            </a:r>
          </a:p>
          <a:p>
            <a:pPr marL="285750" indent="-285750">
              <a:buFont typeface="Arial" panose="020B0604020202020204" pitchFamily="34" charset="0"/>
              <a:buChar char="•"/>
            </a:pPr>
            <a:r>
              <a:rPr lang="en-GB" dirty="0"/>
              <a:t>Believing in yourself</a:t>
            </a:r>
          </a:p>
          <a:p>
            <a:pPr marL="285750" indent="-285750">
              <a:buFont typeface="Arial" panose="020B0604020202020204" pitchFamily="34" charset="0"/>
              <a:buChar char="•"/>
            </a:pPr>
            <a:r>
              <a:rPr lang="en-GB" dirty="0"/>
              <a:t>Being engaged and enthusiastic</a:t>
            </a:r>
          </a:p>
          <a:p>
            <a:pPr marL="285750" indent="-285750">
              <a:buFont typeface="Arial" panose="020B0604020202020204" pitchFamily="34" charset="0"/>
              <a:buChar char="•"/>
            </a:pPr>
            <a:r>
              <a:rPr lang="en-GB" dirty="0"/>
              <a:t>Reflecting on learning</a:t>
            </a:r>
          </a:p>
          <a:p>
            <a:pPr marL="285750" indent="-285750">
              <a:buFont typeface="Arial" panose="020B0604020202020204" pitchFamily="34" charset="0"/>
              <a:buChar char="•"/>
            </a:pPr>
            <a:r>
              <a:rPr lang="en-GB" dirty="0"/>
              <a:t>Recognising strength</a:t>
            </a:r>
          </a:p>
          <a:p>
            <a:pPr marL="285750" indent="-285750">
              <a:buFont typeface="Arial" panose="020B0604020202020204" pitchFamily="34" charset="0"/>
              <a:buChar char="•"/>
            </a:pPr>
            <a:r>
              <a:rPr lang="en-GB" dirty="0"/>
              <a:t>Resilience</a:t>
            </a:r>
          </a:p>
          <a:p>
            <a:pPr marL="285750" indent="-285750">
              <a:buFont typeface="Arial" panose="020B0604020202020204" pitchFamily="34" charset="0"/>
              <a:buChar char="•"/>
            </a:pPr>
            <a:r>
              <a:rPr lang="en-GB" dirty="0"/>
              <a:t>Learning from mistakes</a:t>
            </a:r>
          </a:p>
          <a:p>
            <a:pPr marL="285750" indent="-285750">
              <a:buFont typeface="Arial" panose="020B0604020202020204" pitchFamily="34" charset="0"/>
              <a:buChar char="•"/>
            </a:pPr>
            <a:r>
              <a:rPr lang="en-GB" dirty="0"/>
              <a:t>Growth </a:t>
            </a:r>
            <a:r>
              <a:rPr lang="en-GB" dirty="0" err="1"/>
              <a:t>mindset</a:t>
            </a:r>
            <a:endParaRPr lang="en-GB" dirty="0"/>
          </a:p>
        </p:txBody>
      </p:sp>
    </p:spTree>
    <p:extLst>
      <p:ext uri="{BB962C8B-B14F-4D97-AF65-F5344CB8AC3E}">
        <p14:creationId xmlns:p14="http://schemas.microsoft.com/office/powerpoint/2010/main" val="32093514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Six</a:t>
            </a:r>
          </a:p>
        </p:txBody>
      </p:sp>
      <p:sp>
        <p:nvSpPr>
          <p:cNvPr id="2" name="TextBox 1"/>
          <p:cNvSpPr txBox="1"/>
          <p:nvPr/>
        </p:nvSpPr>
        <p:spPr>
          <a:xfrm>
            <a:off x="360609" y="1403797"/>
            <a:ext cx="7224558" cy="5509200"/>
          </a:xfrm>
          <a:prstGeom prst="rect">
            <a:avLst/>
          </a:prstGeom>
          <a:noFill/>
        </p:spPr>
        <p:txBody>
          <a:bodyPr wrap="square" rtlCol="0">
            <a:spAutoFit/>
          </a:bodyPr>
          <a:lstStyle/>
          <a:p>
            <a:r>
              <a:rPr lang="en-GB" sz="2800" b="1" u="sng" dirty="0">
                <a:solidFill>
                  <a:srgbClr val="002060"/>
                </a:solidFill>
                <a:latin typeface="Trebuchet MS" panose="020B0603020202020204" pitchFamily="34" charset="0"/>
              </a:rPr>
              <a:t>Zones of Regulation – whole school approach</a:t>
            </a:r>
          </a:p>
          <a:p>
            <a:endParaRPr lang="en-GB" sz="2800" dirty="0">
              <a:solidFill>
                <a:srgbClr val="002060"/>
              </a:solidFill>
              <a:latin typeface="Trebuchet MS" panose="020B0603020202020204" pitchFamily="34" charset="0"/>
            </a:endParaRPr>
          </a:p>
          <a:p>
            <a:pPr marL="285750" indent="-285750">
              <a:buFont typeface="Wingdings" panose="05000000000000000000" pitchFamily="2" charset="2"/>
              <a:buChar char="Ø"/>
            </a:pPr>
            <a:r>
              <a:rPr lang="en-GB" sz="2400" dirty="0">
                <a:solidFill>
                  <a:srgbClr val="002060"/>
                </a:solidFill>
                <a:latin typeface="Trebuchet MS" panose="020B0603020202020204" pitchFamily="34" charset="0"/>
              </a:rPr>
              <a:t>The concept of The Zones of Regulation is to teach students to self-regulate their sensory needs as well as their emotions and impulses in order to meet the demands of the environment and be successful academically and socially. (Leah M. </a:t>
            </a:r>
            <a:r>
              <a:rPr lang="en-GB" sz="2400" dirty="0" err="1">
                <a:solidFill>
                  <a:srgbClr val="002060"/>
                </a:solidFill>
                <a:latin typeface="Trebuchet MS" panose="020B0603020202020204" pitchFamily="34" charset="0"/>
              </a:rPr>
              <a:t>Kuypers</a:t>
            </a:r>
            <a:r>
              <a:rPr lang="en-GB" sz="2400" dirty="0">
                <a:solidFill>
                  <a:srgbClr val="002060"/>
                </a:solidFill>
                <a:latin typeface="Trebuchet MS" panose="020B0603020202020204" pitchFamily="34" charset="0"/>
              </a:rPr>
              <a:t>). </a:t>
            </a:r>
          </a:p>
          <a:p>
            <a:pPr marL="285750" indent="-285750">
              <a:buFont typeface="Wingdings" panose="05000000000000000000" pitchFamily="2" charset="2"/>
              <a:buChar char="Ø"/>
            </a:pPr>
            <a:r>
              <a:rPr lang="en-GB" sz="2400" dirty="0">
                <a:solidFill>
                  <a:srgbClr val="002060"/>
                </a:solidFill>
                <a:latin typeface="Trebuchet MS" panose="020B0603020202020204" pitchFamily="34" charset="0"/>
              </a:rPr>
              <a:t>We want all our pupils to find their optimum state to learn and to be able to move from one zone to another independently and cope with challenging situations when faced with them.     </a:t>
            </a:r>
          </a:p>
          <a:p>
            <a:endParaRPr lang="en-GB" sz="2800" dirty="0">
              <a:solidFill>
                <a:srgbClr val="002060"/>
              </a:solidFill>
              <a:latin typeface="Trebuchet MS" panose="020B0603020202020204" pitchFamily="34" charset="0"/>
            </a:endParaRPr>
          </a:p>
        </p:txBody>
      </p:sp>
      <p:pic>
        <p:nvPicPr>
          <p:cNvPr id="1036" name="Picture 12" descr="Zones of Regulation - Mrs. Cox's Behavior Management Tool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45531" y="916786"/>
            <a:ext cx="4946469" cy="5693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41750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Six</a:t>
            </a:r>
          </a:p>
        </p:txBody>
      </p:sp>
      <p:sp>
        <p:nvSpPr>
          <p:cNvPr id="2" name="TextBox 1"/>
          <p:cNvSpPr txBox="1"/>
          <p:nvPr/>
        </p:nvSpPr>
        <p:spPr>
          <a:xfrm>
            <a:off x="643943" y="1352282"/>
            <a:ext cx="10423859" cy="3539430"/>
          </a:xfrm>
          <a:prstGeom prst="rect">
            <a:avLst/>
          </a:prstGeom>
          <a:noFill/>
        </p:spPr>
        <p:txBody>
          <a:bodyPr wrap="square" rtlCol="0">
            <a:spAutoFit/>
          </a:bodyPr>
          <a:lstStyle/>
          <a:p>
            <a:r>
              <a:rPr lang="en-GB" sz="2800" b="1" u="sng" dirty="0">
                <a:solidFill>
                  <a:srgbClr val="002060"/>
                </a:solidFill>
                <a:latin typeface="Trebuchet MS" panose="020B0603020202020204" pitchFamily="34" charset="0"/>
              </a:rPr>
              <a:t>Lateness, absence, sickness &amp; going home</a:t>
            </a:r>
          </a:p>
          <a:p>
            <a:endParaRPr lang="en-GB" sz="2800" b="1" u="sng" dirty="0">
              <a:solidFill>
                <a:srgbClr val="002060"/>
              </a:solidFill>
              <a:latin typeface="Trebuchet MS" panose="020B0603020202020204" pitchFamily="34" charset="0"/>
            </a:endParaRPr>
          </a:p>
          <a:p>
            <a:pPr marL="457200" indent="-457200">
              <a:buFont typeface="Wingdings" panose="05000000000000000000" pitchFamily="2" charset="2"/>
              <a:buChar char="Ø"/>
            </a:pPr>
            <a:r>
              <a:rPr lang="en-GB" sz="2800" dirty="0">
                <a:solidFill>
                  <a:srgbClr val="002060"/>
                </a:solidFill>
                <a:latin typeface="Trebuchet MS" panose="020B0603020202020204" pitchFamily="34" charset="0"/>
              </a:rPr>
              <a:t>School drop off is between 8:45 – 8:55 am (pedestrian gate) and pick up will be at 3:30 pm (vehicle gate)</a:t>
            </a:r>
          </a:p>
          <a:p>
            <a:pPr marL="457200" indent="-457200">
              <a:buFont typeface="Wingdings" panose="05000000000000000000" pitchFamily="2" charset="2"/>
              <a:buChar char="Ø"/>
            </a:pPr>
            <a:r>
              <a:rPr lang="en-GB" sz="2800" dirty="0">
                <a:solidFill>
                  <a:srgbClr val="002060"/>
                </a:solidFill>
                <a:latin typeface="Trebuchet MS" panose="020B0603020202020204" pitchFamily="34" charset="0"/>
              </a:rPr>
              <a:t>Who collects your child?</a:t>
            </a:r>
          </a:p>
          <a:p>
            <a:pPr marL="457200" indent="-457200">
              <a:buFont typeface="Wingdings" panose="05000000000000000000" pitchFamily="2" charset="2"/>
              <a:buChar char="Ø"/>
            </a:pPr>
            <a:r>
              <a:rPr lang="en-GB" sz="2800" dirty="0">
                <a:solidFill>
                  <a:srgbClr val="002060"/>
                </a:solidFill>
                <a:latin typeface="Trebuchet MS" panose="020B0603020202020204" pitchFamily="34" charset="0"/>
              </a:rPr>
              <a:t>Permission to walk home alone</a:t>
            </a:r>
          </a:p>
          <a:p>
            <a:pPr marL="457200" indent="-457200">
              <a:buFont typeface="Wingdings" panose="05000000000000000000" pitchFamily="2" charset="2"/>
              <a:buChar char="Ø"/>
            </a:pPr>
            <a:r>
              <a:rPr lang="en-GB" sz="2800" dirty="0">
                <a:solidFill>
                  <a:srgbClr val="002060"/>
                </a:solidFill>
                <a:latin typeface="Trebuchet MS" panose="020B0603020202020204" pitchFamily="34" charset="0"/>
              </a:rPr>
              <a:t>Mobile phones – complete form and return to the school office</a:t>
            </a:r>
          </a:p>
        </p:txBody>
      </p:sp>
    </p:spTree>
    <p:extLst>
      <p:ext uri="{BB962C8B-B14F-4D97-AF65-F5344CB8AC3E}">
        <p14:creationId xmlns:p14="http://schemas.microsoft.com/office/powerpoint/2010/main" val="16551207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Six</a:t>
            </a:r>
          </a:p>
        </p:txBody>
      </p:sp>
      <p:sp>
        <p:nvSpPr>
          <p:cNvPr id="2" name="TextBox 1"/>
          <p:cNvSpPr txBox="1"/>
          <p:nvPr/>
        </p:nvSpPr>
        <p:spPr>
          <a:xfrm>
            <a:off x="606676" y="1660585"/>
            <a:ext cx="7650051" cy="5016758"/>
          </a:xfrm>
          <a:prstGeom prst="rect">
            <a:avLst/>
          </a:prstGeom>
          <a:noFill/>
        </p:spPr>
        <p:txBody>
          <a:bodyPr wrap="square" rtlCol="0">
            <a:spAutoFit/>
          </a:bodyPr>
          <a:lstStyle/>
          <a:p>
            <a:r>
              <a:rPr lang="en-GB" sz="3200" b="1" u="sng" dirty="0">
                <a:solidFill>
                  <a:srgbClr val="002060"/>
                </a:solidFill>
                <a:latin typeface="Trebuchet MS" panose="020B0603020202020204" pitchFamily="34" charset="0"/>
              </a:rPr>
              <a:t>Sport</a:t>
            </a:r>
          </a:p>
          <a:p>
            <a:endParaRPr lang="en-GB" sz="3200" dirty="0">
              <a:solidFill>
                <a:srgbClr val="002060"/>
              </a:solidFill>
              <a:latin typeface="Trebuchet MS" panose="020B0603020202020204" pitchFamily="34" charset="0"/>
            </a:endParaRPr>
          </a:p>
          <a:p>
            <a:pPr marL="457200" indent="-457200">
              <a:buFont typeface="Wingdings" panose="05000000000000000000" pitchFamily="2" charset="2"/>
              <a:buChar char="Ø"/>
            </a:pPr>
            <a:r>
              <a:rPr lang="en-GB" sz="3200" dirty="0" err="1">
                <a:solidFill>
                  <a:srgbClr val="002060"/>
                </a:solidFill>
                <a:latin typeface="Trebuchet MS" panose="020B0603020202020204" pitchFamily="34" charset="0"/>
              </a:rPr>
              <a:t>NSSport</a:t>
            </a:r>
            <a:r>
              <a:rPr lang="en-GB" sz="3200" dirty="0">
                <a:solidFill>
                  <a:srgbClr val="002060"/>
                </a:solidFill>
                <a:latin typeface="Trebuchet MS" panose="020B0603020202020204" pitchFamily="34" charset="0"/>
              </a:rPr>
              <a:t> teach P.E on Wednesday morning this term – wear PE kit, hoodies allowed</a:t>
            </a: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Please label items</a:t>
            </a: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Leagues and tournaments</a:t>
            </a: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Daily Mile</a:t>
            </a:r>
          </a:p>
          <a:p>
            <a:endParaRPr lang="en-GB" sz="3200" dirty="0">
              <a:solidFill>
                <a:srgbClr val="002060"/>
              </a:solidFill>
            </a:endParaRPr>
          </a:p>
          <a:p>
            <a:pPr marL="457200" indent="-457200">
              <a:buFont typeface="Wingdings" panose="05000000000000000000" pitchFamily="2" charset="2"/>
              <a:buChar char="Ø"/>
            </a:pPr>
            <a:endParaRPr lang="en-GB" sz="3200" dirty="0">
              <a:solidFill>
                <a:srgbClr val="002060"/>
              </a:solidFill>
            </a:endParaRPr>
          </a:p>
        </p:txBody>
      </p:sp>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36823" y="270456"/>
            <a:ext cx="2313575" cy="1735181"/>
          </a:xfrm>
          <a:prstGeom prst="rect">
            <a:avLst/>
          </a:prstGeom>
          <a:ln>
            <a:noFill/>
          </a:ln>
          <a:effectLst>
            <a:softEdge rad="112500"/>
          </a:effectLst>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39133" y="2122479"/>
            <a:ext cx="2441303" cy="1830977"/>
          </a:xfrm>
          <a:prstGeom prst="rect">
            <a:avLst/>
          </a:prstGeom>
          <a:ln>
            <a:noFill/>
          </a:ln>
          <a:effectLst>
            <a:softEdge rad="112500"/>
          </a:effectLst>
        </p:spPr>
      </p:pic>
      <p:pic>
        <p:nvPicPr>
          <p:cNvPr id="10" name="Pictur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068421" y="3947579"/>
            <a:ext cx="2325189" cy="1743892"/>
          </a:xfrm>
          <a:prstGeom prst="rect">
            <a:avLst/>
          </a:prstGeom>
          <a:ln>
            <a:noFill/>
          </a:ln>
          <a:effectLst>
            <a:softEdge rad="112500"/>
          </a:effectLst>
        </p:spPr>
      </p:pic>
      <p:pic>
        <p:nvPicPr>
          <p:cNvPr id="11" name="Picture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896663" y="4456017"/>
            <a:ext cx="2514813" cy="1886109"/>
          </a:xfrm>
          <a:prstGeom prst="rect">
            <a:avLst/>
          </a:prstGeom>
          <a:ln>
            <a:noFill/>
          </a:ln>
          <a:effectLst>
            <a:softEdge rad="112500"/>
          </a:effectLst>
        </p:spPr>
      </p:pic>
    </p:spTree>
    <p:extLst>
      <p:ext uri="{BB962C8B-B14F-4D97-AF65-F5344CB8AC3E}">
        <p14:creationId xmlns:p14="http://schemas.microsoft.com/office/powerpoint/2010/main" val="26988718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Six</a:t>
            </a:r>
          </a:p>
        </p:txBody>
      </p:sp>
      <p:sp>
        <p:nvSpPr>
          <p:cNvPr id="2" name="TextBox 1"/>
          <p:cNvSpPr txBox="1"/>
          <p:nvPr/>
        </p:nvSpPr>
        <p:spPr>
          <a:xfrm>
            <a:off x="695458" y="1481070"/>
            <a:ext cx="9324305" cy="5016758"/>
          </a:xfrm>
          <a:prstGeom prst="rect">
            <a:avLst/>
          </a:prstGeom>
          <a:noFill/>
        </p:spPr>
        <p:txBody>
          <a:bodyPr wrap="square" rtlCol="0">
            <a:spAutoFit/>
          </a:bodyPr>
          <a:lstStyle/>
          <a:p>
            <a:r>
              <a:rPr lang="en-GB" sz="3200" b="1" u="sng" dirty="0">
                <a:solidFill>
                  <a:srgbClr val="002060"/>
                </a:solidFill>
                <a:latin typeface="Trebuchet MS" panose="020B0603020202020204" pitchFamily="34" charset="0"/>
              </a:rPr>
              <a:t>Uniform</a:t>
            </a:r>
          </a:p>
          <a:p>
            <a:endParaRPr lang="en-GB" sz="3200" dirty="0">
              <a:solidFill>
                <a:srgbClr val="002060"/>
              </a:solidFill>
              <a:latin typeface="Trebuchet MS" panose="020B0603020202020204" pitchFamily="34" charset="0"/>
            </a:endParaRP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Smart &amp; correct uniform at all times</a:t>
            </a: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All items clearly labelled with your child’s name</a:t>
            </a: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Socks – grey, white or navy </a:t>
            </a: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Navy or white hair accessories</a:t>
            </a: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Correct P.E kit      </a:t>
            </a:r>
          </a:p>
          <a:p>
            <a:endParaRPr lang="en-GB" sz="3200" dirty="0">
              <a:solidFill>
                <a:srgbClr val="002060"/>
              </a:solidFill>
            </a:endParaRPr>
          </a:p>
          <a:p>
            <a:pPr marL="457200" indent="-457200">
              <a:buFont typeface="Wingdings" panose="05000000000000000000" pitchFamily="2" charset="2"/>
              <a:buChar char="Ø"/>
            </a:pPr>
            <a:endParaRPr lang="en-GB" sz="3200" dirty="0">
              <a:solidFill>
                <a:srgbClr val="002060"/>
              </a:solidFill>
            </a:endParaRPr>
          </a:p>
        </p:txBody>
      </p:sp>
      <p:pic>
        <p:nvPicPr>
          <p:cNvPr id="7" name="Picture 6">
            <a:extLst>
              <a:ext uri="{FF2B5EF4-FFF2-40B4-BE49-F238E27FC236}">
                <a16:creationId xmlns:a16="http://schemas.microsoft.com/office/drawing/2014/main" id="{56C40F6A-642C-43BA-8A3A-A57C43B5936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64300" y="4042861"/>
            <a:ext cx="3628090" cy="2721067"/>
          </a:xfrm>
          <a:prstGeom prst="rect">
            <a:avLst/>
          </a:prstGeom>
          <a:ln>
            <a:noFill/>
          </a:ln>
          <a:effectLst>
            <a:softEdge rad="112500"/>
          </a:effectLst>
        </p:spPr>
      </p:pic>
      <p:pic>
        <p:nvPicPr>
          <p:cNvPr id="9" name="Picture 8">
            <a:extLst>
              <a:ext uri="{FF2B5EF4-FFF2-40B4-BE49-F238E27FC236}">
                <a16:creationId xmlns:a16="http://schemas.microsoft.com/office/drawing/2014/main" id="{47BA3D4F-F070-4C31-9179-18AB6A0B62B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066726" y="360172"/>
            <a:ext cx="2653047" cy="3537396"/>
          </a:xfrm>
          <a:prstGeom prst="rect">
            <a:avLst/>
          </a:prstGeom>
          <a:ln>
            <a:noFill/>
          </a:ln>
          <a:effectLst>
            <a:softEdge rad="112500"/>
          </a:effectLst>
        </p:spPr>
      </p:pic>
    </p:spTree>
    <p:extLst>
      <p:ext uri="{BB962C8B-B14F-4D97-AF65-F5344CB8AC3E}">
        <p14:creationId xmlns:p14="http://schemas.microsoft.com/office/powerpoint/2010/main" val="6443854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Year Six</a:t>
            </a:r>
          </a:p>
        </p:txBody>
      </p:sp>
      <p:sp>
        <p:nvSpPr>
          <p:cNvPr id="2" name="TextBox 1"/>
          <p:cNvSpPr txBox="1"/>
          <p:nvPr/>
        </p:nvSpPr>
        <p:spPr>
          <a:xfrm>
            <a:off x="669700" y="1558344"/>
            <a:ext cx="9728333" cy="3662541"/>
          </a:xfrm>
          <a:prstGeom prst="rect">
            <a:avLst/>
          </a:prstGeom>
          <a:noFill/>
        </p:spPr>
        <p:txBody>
          <a:bodyPr wrap="square" rtlCol="0">
            <a:spAutoFit/>
          </a:bodyPr>
          <a:lstStyle/>
          <a:p>
            <a:r>
              <a:rPr lang="en-GB" sz="3200" b="1" u="sng" dirty="0">
                <a:solidFill>
                  <a:srgbClr val="002060"/>
                </a:solidFill>
                <a:latin typeface="Trebuchet MS" panose="020B0603020202020204" pitchFamily="34" charset="0"/>
              </a:rPr>
              <a:t>Educational visits </a:t>
            </a:r>
          </a:p>
          <a:p>
            <a:endParaRPr lang="en-GB" sz="3200" dirty="0">
              <a:solidFill>
                <a:srgbClr val="002060"/>
              </a:solidFill>
              <a:latin typeface="Trebuchet MS" panose="020B0603020202020204" pitchFamily="34" charset="0"/>
            </a:endParaRPr>
          </a:p>
          <a:p>
            <a:pPr marL="457200" indent="-457200">
              <a:buFont typeface="Wingdings" panose="05000000000000000000" pitchFamily="2" charset="2"/>
              <a:buChar char="Ø"/>
            </a:pPr>
            <a:r>
              <a:rPr lang="en-GB" sz="2800" dirty="0">
                <a:solidFill>
                  <a:srgbClr val="002060"/>
                </a:solidFill>
                <a:latin typeface="Trebuchet MS" panose="020B0603020202020204" pitchFamily="34" charset="0"/>
              </a:rPr>
              <a:t>Autumn trips – Normandy, Air Raid Shelter at St Leonard’s Court, RAF Museum and Imperial War Museum</a:t>
            </a:r>
            <a:endParaRPr lang="en-GB" sz="2000" dirty="0">
              <a:solidFill>
                <a:srgbClr val="002060"/>
              </a:solidFill>
              <a:latin typeface="Trebuchet MS" panose="020B0603020202020204" pitchFamily="34" charset="0"/>
            </a:endParaRPr>
          </a:p>
          <a:p>
            <a:pPr marL="457200" indent="-457200">
              <a:buFont typeface="Wingdings" panose="05000000000000000000" pitchFamily="2" charset="2"/>
              <a:buChar char="Ø"/>
            </a:pPr>
            <a:r>
              <a:rPr lang="en-GB" sz="2800" dirty="0">
                <a:solidFill>
                  <a:srgbClr val="002060"/>
                </a:solidFill>
                <a:latin typeface="Trebuchet MS" panose="020B0603020202020204" pitchFamily="34" charset="0"/>
              </a:rPr>
              <a:t>Spring – Junior Citizenship at Holly Lodge &amp; Cycling Proficiency</a:t>
            </a:r>
          </a:p>
          <a:p>
            <a:pPr marL="457200" indent="-457200">
              <a:buFont typeface="Wingdings" panose="05000000000000000000" pitchFamily="2" charset="2"/>
              <a:buChar char="Ø"/>
            </a:pPr>
            <a:r>
              <a:rPr lang="en-GB" sz="2800" dirty="0">
                <a:solidFill>
                  <a:srgbClr val="002060"/>
                </a:solidFill>
                <a:latin typeface="Trebuchet MS" panose="020B0603020202020204" pitchFamily="34" charset="0"/>
              </a:rPr>
              <a:t>Consent forms to be completed</a:t>
            </a:r>
          </a:p>
          <a:p>
            <a:pPr marL="457200" indent="-457200">
              <a:buFont typeface="Wingdings" panose="05000000000000000000" pitchFamily="2" charset="2"/>
              <a:buChar char="Ø"/>
            </a:pPr>
            <a:r>
              <a:rPr lang="en-GB" sz="2800" dirty="0">
                <a:solidFill>
                  <a:srgbClr val="002060"/>
                </a:solidFill>
                <a:latin typeface="Trebuchet MS" panose="020B0603020202020204" pitchFamily="34" charset="0"/>
              </a:rPr>
              <a:t>Parent helpers always welcome and needed</a:t>
            </a:r>
          </a:p>
        </p:txBody>
      </p:sp>
    </p:spTree>
    <p:extLst>
      <p:ext uri="{BB962C8B-B14F-4D97-AF65-F5344CB8AC3E}">
        <p14:creationId xmlns:p14="http://schemas.microsoft.com/office/powerpoint/2010/main" val="32438921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073381"/>
          </a:xfrm>
        </p:spPr>
        <p:txBody>
          <a:bodyPr>
            <a:normAutofit fontScale="90000"/>
          </a:bodyPr>
          <a:lstStyle/>
          <a:p>
            <a:pPr lvl="0">
              <a:lnSpc>
                <a:spcPct val="100000"/>
              </a:lnSpc>
              <a:spcBef>
                <a:spcPts val="0"/>
              </a:spcBef>
            </a:pPr>
            <a:r>
              <a:rPr lang="en-GB" sz="3600" dirty="0">
                <a:solidFill>
                  <a:srgbClr val="002060"/>
                </a:solidFill>
                <a:latin typeface="Trebuchet MS" panose="020B0603020202020204" pitchFamily="34" charset="0"/>
                <a:ea typeface="+mn-ea"/>
                <a:cs typeface="+mn-cs"/>
              </a:rPr>
              <a:t>Curriculum Evening – Year Six</a:t>
            </a:r>
            <a:r>
              <a:rPr lang="en-GB" sz="3600" dirty="0">
                <a:solidFill>
                  <a:srgbClr val="002060"/>
                </a:solidFill>
                <a:latin typeface="Calibri" panose="020F0502020204030204"/>
                <a:ea typeface="+mn-ea"/>
                <a:cs typeface="+mn-cs"/>
              </a:rPr>
              <a:t/>
            </a:r>
            <a:br>
              <a:rPr lang="en-GB" sz="3600" dirty="0">
                <a:solidFill>
                  <a:srgbClr val="002060"/>
                </a:solidFill>
                <a:latin typeface="Calibri" panose="020F0502020204030204"/>
                <a:ea typeface="+mn-ea"/>
                <a:cs typeface="+mn-cs"/>
              </a:rPr>
            </a:br>
            <a:endParaRPr lang="en-GB" dirty="0"/>
          </a:p>
        </p:txBody>
      </p:sp>
      <p:sp>
        <p:nvSpPr>
          <p:cNvPr id="4" name="Slide Number Placeholder 3"/>
          <p:cNvSpPr>
            <a:spLocks noGrp="1"/>
          </p:cNvSpPr>
          <p:nvPr>
            <p:ph type="sldNum" sz="quarter" idx="12"/>
          </p:nvPr>
        </p:nvSpPr>
        <p:spPr/>
        <p:txBody>
          <a:bodyPr/>
          <a:lstStyle/>
          <a:p>
            <a:fld id="{00A3D1B2-0B8D-4DFD-9DBF-BD78EBF9197C}" type="slidenum">
              <a:rPr lang="en-GB" smtClean="0"/>
              <a:t>22</a:t>
            </a:fld>
            <a:endParaRPr lang="en-GB"/>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81640" y="365126"/>
            <a:ext cx="3815795" cy="2861847"/>
          </a:xfrm>
          <a:prstGeom prst="rect">
            <a:avLst/>
          </a:prstGeom>
          <a:ln>
            <a:noFill/>
          </a:ln>
          <a:effectLst>
            <a:softEdge rad="112500"/>
          </a:effectLst>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02759" y="3510776"/>
            <a:ext cx="4003041" cy="3002281"/>
          </a:xfrm>
          <a:prstGeom prst="rect">
            <a:avLst/>
          </a:prstGeom>
          <a:ln>
            <a:noFill/>
          </a:ln>
          <a:effectLst>
            <a:softEdge rad="112500"/>
          </a:effectLst>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8392" y="901816"/>
            <a:ext cx="3891644" cy="2594429"/>
          </a:xfrm>
          <a:prstGeom prst="rect">
            <a:avLst/>
          </a:prstGeom>
          <a:ln>
            <a:noFill/>
          </a:ln>
          <a:effectLst>
            <a:softEdge rad="112500"/>
          </a:effectLst>
        </p:spPr>
      </p:pic>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45247" y="3548790"/>
            <a:ext cx="2242592" cy="2990122"/>
          </a:xfrm>
          <a:prstGeom prst="rect">
            <a:avLst/>
          </a:prstGeom>
          <a:ln>
            <a:noFill/>
          </a:ln>
          <a:effectLst>
            <a:softEdge rad="112500"/>
          </a:effectLst>
        </p:spPr>
      </p:pic>
      <p:pic>
        <p:nvPicPr>
          <p:cNvPr id="9" name="Picture 8">
            <a:extLst>
              <a:ext uri="{FF2B5EF4-FFF2-40B4-BE49-F238E27FC236}">
                <a16:creationId xmlns:a16="http://schemas.microsoft.com/office/drawing/2014/main" id="{B2653621-F973-42C3-89D5-9DDE7928E27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463115" y="3717099"/>
            <a:ext cx="3452844" cy="2589633"/>
          </a:xfrm>
          <a:prstGeom prst="rect">
            <a:avLst/>
          </a:prstGeom>
          <a:ln>
            <a:noFill/>
          </a:ln>
          <a:effectLst>
            <a:softEdge rad="112500"/>
          </a:effectLst>
        </p:spPr>
      </p:pic>
      <p:pic>
        <p:nvPicPr>
          <p:cNvPr id="14" name="Picture 13">
            <a:extLst>
              <a:ext uri="{FF2B5EF4-FFF2-40B4-BE49-F238E27FC236}">
                <a16:creationId xmlns:a16="http://schemas.microsoft.com/office/drawing/2014/main" id="{7B75E8E7-31A3-4DF8-AA98-78E3A61BDDC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74659" y="834570"/>
            <a:ext cx="3459239" cy="2594430"/>
          </a:xfrm>
          <a:prstGeom prst="rect">
            <a:avLst/>
          </a:prstGeom>
          <a:ln>
            <a:noFill/>
          </a:ln>
          <a:effectLst>
            <a:softEdge rad="112500"/>
          </a:effectLst>
        </p:spPr>
      </p:pic>
    </p:spTree>
    <p:extLst>
      <p:ext uri="{BB962C8B-B14F-4D97-AF65-F5344CB8AC3E}">
        <p14:creationId xmlns:p14="http://schemas.microsoft.com/office/powerpoint/2010/main" val="10406604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2060"/>
                </a:solidFill>
                <a:latin typeface="Trebuchet MS" panose="020B0603020202020204" pitchFamily="34" charset="0"/>
              </a:rPr>
              <a:t>Curriculum Evening – Year Six</a:t>
            </a:r>
            <a:br>
              <a:rPr lang="en-GB" dirty="0">
                <a:solidFill>
                  <a:srgbClr val="002060"/>
                </a:solidFill>
                <a:latin typeface="Trebuchet MS" panose="020B0603020202020204" pitchFamily="34" charset="0"/>
              </a:rPr>
            </a:br>
            <a:endParaRPr lang="en-GB" dirty="0">
              <a:latin typeface="Trebuchet MS" panose="020B0603020202020204" pitchFamily="34" charset="0"/>
            </a:endParaRPr>
          </a:p>
        </p:txBody>
      </p:sp>
      <p:sp>
        <p:nvSpPr>
          <p:cNvPr id="3" name="Content Placeholder 2"/>
          <p:cNvSpPr>
            <a:spLocks noGrp="1"/>
          </p:cNvSpPr>
          <p:nvPr>
            <p:ph idx="1"/>
          </p:nvPr>
        </p:nvSpPr>
        <p:spPr/>
        <p:txBody>
          <a:bodyPr/>
          <a:lstStyle/>
          <a:p>
            <a:r>
              <a:rPr lang="en-GB" dirty="0">
                <a:solidFill>
                  <a:srgbClr val="002060"/>
                </a:solidFill>
                <a:latin typeface="Trebuchet MS" panose="020B0603020202020204" pitchFamily="34" charset="0"/>
              </a:rPr>
              <a:t>Richmond </a:t>
            </a:r>
            <a:r>
              <a:rPr lang="en-GB" dirty="0" err="1">
                <a:solidFill>
                  <a:srgbClr val="002060"/>
                </a:solidFill>
                <a:latin typeface="Trebuchet MS" panose="020B0603020202020204" pitchFamily="34" charset="0"/>
              </a:rPr>
              <a:t>Bikeability</a:t>
            </a:r>
            <a:r>
              <a:rPr lang="en-GB" dirty="0">
                <a:solidFill>
                  <a:srgbClr val="002060"/>
                </a:solidFill>
                <a:latin typeface="Trebuchet MS" panose="020B0603020202020204" pitchFamily="34" charset="0"/>
              </a:rPr>
              <a:t> Level 2 cycle training TBC</a:t>
            </a:r>
          </a:p>
        </p:txBody>
      </p:sp>
      <p:sp>
        <p:nvSpPr>
          <p:cNvPr id="4" name="Slide Number Placeholder 3"/>
          <p:cNvSpPr>
            <a:spLocks noGrp="1"/>
          </p:cNvSpPr>
          <p:nvPr>
            <p:ph type="sldNum" sz="quarter" idx="12"/>
          </p:nvPr>
        </p:nvSpPr>
        <p:spPr/>
        <p:txBody>
          <a:bodyPr/>
          <a:lstStyle/>
          <a:p>
            <a:fld id="{00A3D1B2-0B8D-4DFD-9DBF-BD78EBF9197C}" type="slidenum">
              <a:rPr lang="en-GB" smtClean="0"/>
              <a:t>23</a:t>
            </a:fld>
            <a:endParaRPr lang="en-GB"/>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3654540" y="2815998"/>
            <a:ext cx="5133200" cy="3722914"/>
          </a:xfrm>
          <a:prstGeom prst="rect">
            <a:avLst/>
          </a:prstGeom>
          <a:ln>
            <a:noFill/>
          </a:ln>
          <a:effectLst>
            <a:softEdge rad="112500"/>
          </a:effectLst>
        </p:spPr>
      </p:pic>
    </p:spTree>
    <p:extLst>
      <p:ext uri="{BB962C8B-B14F-4D97-AF65-F5344CB8AC3E}">
        <p14:creationId xmlns:p14="http://schemas.microsoft.com/office/powerpoint/2010/main" val="25858249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2060"/>
                </a:solidFill>
                <a:latin typeface="Trebuchet MS" panose="020B0603020202020204" pitchFamily="34" charset="0"/>
              </a:rPr>
              <a:t>SATs</a:t>
            </a:r>
          </a:p>
        </p:txBody>
      </p:sp>
      <p:sp>
        <p:nvSpPr>
          <p:cNvPr id="3" name="Content Placeholder 2"/>
          <p:cNvSpPr>
            <a:spLocks noGrp="1"/>
          </p:cNvSpPr>
          <p:nvPr>
            <p:ph idx="1"/>
          </p:nvPr>
        </p:nvSpPr>
        <p:spPr>
          <a:xfrm>
            <a:off x="963385" y="1413373"/>
            <a:ext cx="8165867" cy="5308101"/>
          </a:xfrm>
        </p:spPr>
        <p:txBody>
          <a:bodyPr>
            <a:normAutofit fontScale="25000" lnSpcReduction="20000"/>
          </a:bodyPr>
          <a:lstStyle/>
          <a:p>
            <a:pPr>
              <a:buFont typeface="Wingdings" panose="05000000000000000000" pitchFamily="2" charset="2"/>
              <a:buChar char="Ø"/>
            </a:pPr>
            <a:endParaRPr lang="en-GB" sz="3200" baseline="30000" dirty="0">
              <a:solidFill>
                <a:srgbClr val="002060"/>
              </a:solidFill>
              <a:latin typeface="Trebuchet MS" panose="020B0603020202020204" pitchFamily="34" charset="0"/>
            </a:endParaRPr>
          </a:p>
          <a:p>
            <a:pPr>
              <a:buFont typeface="Wingdings" panose="05000000000000000000" pitchFamily="2" charset="2"/>
              <a:buChar char="Ø"/>
            </a:pPr>
            <a:r>
              <a:rPr lang="en-GB" sz="12800" baseline="30000" dirty="0">
                <a:solidFill>
                  <a:srgbClr val="002060"/>
                </a:solidFill>
                <a:latin typeface="Trebuchet MS" panose="020B0603020202020204" pitchFamily="34" charset="0"/>
              </a:rPr>
              <a:t>13th -16th May </a:t>
            </a:r>
          </a:p>
          <a:p>
            <a:pPr marL="0" indent="0">
              <a:buNone/>
            </a:pPr>
            <a:endParaRPr lang="en-GB" sz="8000" baseline="30000" dirty="0">
              <a:solidFill>
                <a:srgbClr val="002060"/>
              </a:solidFill>
              <a:latin typeface="Trebuchet MS" panose="020B0603020202020204" pitchFamily="34" charset="0"/>
            </a:endParaRPr>
          </a:p>
          <a:p>
            <a:pPr>
              <a:buFont typeface="Wingdings" panose="05000000000000000000" pitchFamily="2" charset="2"/>
              <a:buChar char="Ø"/>
            </a:pPr>
            <a:r>
              <a:rPr lang="en-GB" sz="8000" dirty="0">
                <a:solidFill>
                  <a:srgbClr val="002060"/>
                </a:solidFill>
                <a:latin typeface="Trebuchet MS" panose="020B0603020202020204" pitchFamily="34" charset="0"/>
              </a:rPr>
              <a:t>Sports and breakfast each morning</a:t>
            </a:r>
          </a:p>
          <a:p>
            <a:pPr marL="0" indent="0">
              <a:buNone/>
            </a:pPr>
            <a:endParaRPr lang="en-GB" sz="8000" dirty="0">
              <a:solidFill>
                <a:srgbClr val="002060"/>
              </a:solidFill>
              <a:latin typeface="Trebuchet MS" panose="020B0603020202020204" pitchFamily="34" charset="0"/>
            </a:endParaRPr>
          </a:p>
          <a:p>
            <a:pPr>
              <a:buFont typeface="Wingdings" panose="05000000000000000000" pitchFamily="2" charset="2"/>
              <a:buChar char="Ø"/>
            </a:pPr>
            <a:r>
              <a:rPr lang="en-GB" sz="8000" dirty="0">
                <a:solidFill>
                  <a:srgbClr val="002060"/>
                </a:solidFill>
                <a:latin typeface="Trebuchet MS" panose="020B0603020202020204" pitchFamily="34" charset="0"/>
              </a:rPr>
              <a:t>Reading Paper</a:t>
            </a:r>
          </a:p>
          <a:p>
            <a:pPr marL="0" indent="0">
              <a:buNone/>
            </a:pPr>
            <a:endParaRPr lang="en-GB" sz="8000" dirty="0">
              <a:solidFill>
                <a:srgbClr val="002060"/>
              </a:solidFill>
              <a:latin typeface="Trebuchet MS" panose="020B0603020202020204" pitchFamily="34" charset="0"/>
            </a:endParaRPr>
          </a:p>
          <a:p>
            <a:pPr>
              <a:buFont typeface="Wingdings" panose="05000000000000000000" pitchFamily="2" charset="2"/>
              <a:buChar char="Ø"/>
            </a:pPr>
            <a:r>
              <a:rPr lang="en-GB" sz="8000" dirty="0">
                <a:solidFill>
                  <a:srgbClr val="002060"/>
                </a:solidFill>
                <a:latin typeface="Trebuchet MS" panose="020B0603020202020204" pitchFamily="34" charset="0"/>
              </a:rPr>
              <a:t>Mathematics – Paper 1 Arithmetic, Paper 2 Reasoning &amp; Paper 3 Reasoning</a:t>
            </a:r>
          </a:p>
          <a:p>
            <a:pPr marL="0" indent="0">
              <a:buNone/>
            </a:pPr>
            <a:endParaRPr lang="en-GB" sz="8000" dirty="0">
              <a:solidFill>
                <a:srgbClr val="002060"/>
              </a:solidFill>
              <a:latin typeface="Trebuchet MS" panose="020B0603020202020204" pitchFamily="34" charset="0"/>
            </a:endParaRPr>
          </a:p>
          <a:p>
            <a:pPr>
              <a:buFont typeface="Wingdings" panose="05000000000000000000" pitchFamily="2" charset="2"/>
              <a:buChar char="Ø"/>
            </a:pPr>
            <a:r>
              <a:rPr lang="en-GB" sz="8000" dirty="0" err="1">
                <a:solidFill>
                  <a:srgbClr val="002060"/>
                </a:solidFill>
                <a:latin typeface="Trebuchet MS" panose="020B0603020202020204" pitchFamily="34" charset="0"/>
              </a:rPr>
              <a:t>SPaG</a:t>
            </a:r>
            <a:r>
              <a:rPr lang="en-GB" sz="8000" dirty="0">
                <a:solidFill>
                  <a:srgbClr val="002060"/>
                </a:solidFill>
                <a:latin typeface="Trebuchet MS" panose="020B0603020202020204" pitchFamily="34" charset="0"/>
              </a:rPr>
              <a:t> – Paper 1 &amp; Paper 2 Spelling</a:t>
            </a:r>
          </a:p>
          <a:p>
            <a:pPr marL="0" indent="0">
              <a:buNone/>
            </a:pPr>
            <a:r>
              <a:rPr lang="en-GB" sz="8000" i="1" dirty="0">
                <a:solidFill>
                  <a:srgbClr val="002060"/>
                </a:solidFill>
                <a:latin typeface="Trebuchet MS" panose="020B0603020202020204" pitchFamily="34" charset="0"/>
              </a:rPr>
              <a:t>Scaled scores are awarded for these tests. This scale ranges from 80-120 with 100 or more being the EXS. The raw score converts to a scaled score.</a:t>
            </a:r>
          </a:p>
          <a:p>
            <a:pPr marL="0" indent="0">
              <a:buNone/>
            </a:pPr>
            <a:endParaRPr lang="en-GB" sz="8000" i="1" dirty="0">
              <a:solidFill>
                <a:srgbClr val="002060"/>
              </a:solidFill>
              <a:latin typeface="Trebuchet MS" panose="020B0603020202020204" pitchFamily="34" charset="0"/>
            </a:endParaRPr>
          </a:p>
          <a:p>
            <a:pPr>
              <a:buFont typeface="Wingdings" panose="05000000000000000000" pitchFamily="2" charset="2"/>
              <a:buChar char="Ø"/>
            </a:pPr>
            <a:r>
              <a:rPr lang="en-GB" sz="8000" dirty="0">
                <a:solidFill>
                  <a:srgbClr val="002060"/>
                </a:solidFill>
                <a:latin typeface="Trebuchet MS" panose="020B0603020202020204" pitchFamily="34" charset="0"/>
              </a:rPr>
              <a:t>Writing is teacher assessed </a:t>
            </a:r>
          </a:p>
          <a:p>
            <a:pPr marL="0" indent="0">
              <a:buNone/>
            </a:pPr>
            <a:r>
              <a:rPr lang="en-GB" sz="8000" i="1" dirty="0">
                <a:solidFill>
                  <a:srgbClr val="002060"/>
                </a:solidFill>
                <a:latin typeface="Trebuchet MS" panose="020B0603020202020204" pitchFamily="34" charset="0"/>
              </a:rPr>
              <a:t>(WTS, EXS or GDS)</a:t>
            </a:r>
          </a:p>
          <a:p>
            <a:pPr marL="0" indent="0">
              <a:buNone/>
            </a:pPr>
            <a:endParaRPr lang="en-GB" sz="2900" i="1" dirty="0">
              <a:solidFill>
                <a:srgbClr val="002060"/>
              </a:solidFill>
              <a:latin typeface="Trebuchet MS" panose="020B0603020202020204" pitchFamily="34" charset="0"/>
            </a:endParaRPr>
          </a:p>
          <a:p>
            <a:pPr marL="0" indent="0">
              <a:buNone/>
            </a:pPr>
            <a:r>
              <a:rPr lang="en-GB" sz="3800" dirty="0">
                <a:solidFill>
                  <a:srgbClr val="002060"/>
                </a:solidFill>
                <a:latin typeface="Trebuchet MS" panose="020B0603020202020204" pitchFamily="34" charset="0"/>
              </a:rPr>
              <a:t>      </a:t>
            </a:r>
          </a:p>
        </p:txBody>
      </p:sp>
      <p:sp>
        <p:nvSpPr>
          <p:cNvPr id="4" name="Slide Number Placeholder 3"/>
          <p:cNvSpPr>
            <a:spLocks noGrp="1"/>
          </p:cNvSpPr>
          <p:nvPr>
            <p:ph type="sldNum" sz="quarter" idx="12"/>
          </p:nvPr>
        </p:nvSpPr>
        <p:spPr/>
        <p:txBody>
          <a:bodyPr/>
          <a:lstStyle/>
          <a:p>
            <a:fld id="{00A3D1B2-0B8D-4DFD-9DBF-BD78EBF9197C}" type="slidenum">
              <a:rPr lang="en-GB" smtClean="0"/>
              <a:t>24</a:t>
            </a:fld>
            <a:endParaRPr lang="en-GB"/>
          </a:p>
        </p:txBody>
      </p:sp>
    </p:spTree>
    <p:extLst>
      <p:ext uri="{BB962C8B-B14F-4D97-AF65-F5344CB8AC3E}">
        <p14:creationId xmlns:p14="http://schemas.microsoft.com/office/powerpoint/2010/main" val="13651696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2550517" y="0"/>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Six</a:t>
            </a:r>
          </a:p>
        </p:txBody>
      </p:sp>
      <p:sp>
        <p:nvSpPr>
          <p:cNvPr id="2" name="TextBox 1"/>
          <p:cNvSpPr txBox="1"/>
          <p:nvPr/>
        </p:nvSpPr>
        <p:spPr>
          <a:xfrm>
            <a:off x="643944" y="1378039"/>
            <a:ext cx="8912180" cy="2062103"/>
          </a:xfrm>
          <a:prstGeom prst="rect">
            <a:avLst/>
          </a:prstGeom>
          <a:noFill/>
        </p:spPr>
        <p:txBody>
          <a:bodyPr wrap="square" rtlCol="0">
            <a:spAutoFit/>
          </a:bodyPr>
          <a:lstStyle/>
          <a:p>
            <a:r>
              <a:rPr lang="en-GB" sz="3200" b="1" u="sng" dirty="0">
                <a:solidFill>
                  <a:srgbClr val="002060"/>
                </a:solidFill>
                <a:latin typeface="Trebuchet MS" panose="020B0603020202020204" pitchFamily="34" charset="0"/>
              </a:rPr>
              <a:t>Communication</a:t>
            </a:r>
          </a:p>
          <a:p>
            <a:endParaRPr lang="en-GB" sz="3200" dirty="0">
              <a:solidFill>
                <a:srgbClr val="002060"/>
              </a:solidFill>
              <a:latin typeface="Trebuchet MS" panose="020B0603020202020204" pitchFamily="34" charset="0"/>
            </a:endParaRP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Appointments – via the school office</a:t>
            </a:r>
          </a:p>
          <a:p>
            <a:endParaRPr lang="en-GB" sz="3200" dirty="0">
              <a:solidFill>
                <a:srgbClr val="002060"/>
              </a:solidFill>
              <a:latin typeface="Trebuchet MS" panose="020B0603020202020204" pitchFamily="34" charset="0"/>
            </a:endParaRPr>
          </a:p>
        </p:txBody>
      </p:sp>
      <p:pic>
        <p:nvPicPr>
          <p:cNvPr id="8" name="Picture 7">
            <a:extLst>
              <a:ext uri="{FF2B5EF4-FFF2-40B4-BE49-F238E27FC236}">
                <a16:creationId xmlns:a16="http://schemas.microsoft.com/office/drawing/2014/main" id="{5DD68102-315B-4AB7-BEE2-AFC761F2C3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0608" y="3234963"/>
            <a:ext cx="2993330" cy="2244998"/>
          </a:xfrm>
          <a:prstGeom prst="rect">
            <a:avLst/>
          </a:prstGeom>
          <a:ln>
            <a:noFill/>
          </a:ln>
          <a:effectLst>
            <a:softEdge rad="112500"/>
          </a:effectLst>
        </p:spPr>
      </p:pic>
      <p:pic>
        <p:nvPicPr>
          <p:cNvPr id="10" name="Picture 9">
            <a:extLst>
              <a:ext uri="{FF2B5EF4-FFF2-40B4-BE49-F238E27FC236}">
                <a16:creationId xmlns:a16="http://schemas.microsoft.com/office/drawing/2014/main" id="{37BC0967-70D9-425F-B9C0-1966FD2CB6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09078" y="3986777"/>
            <a:ext cx="3302865" cy="2477149"/>
          </a:xfrm>
          <a:prstGeom prst="rect">
            <a:avLst/>
          </a:prstGeom>
          <a:ln>
            <a:noFill/>
          </a:ln>
          <a:effectLst>
            <a:softEdge rad="112500"/>
          </a:effectLst>
        </p:spPr>
      </p:pic>
      <p:pic>
        <p:nvPicPr>
          <p:cNvPr id="12" name="Picture 11">
            <a:extLst>
              <a:ext uri="{FF2B5EF4-FFF2-40B4-BE49-F238E27FC236}">
                <a16:creationId xmlns:a16="http://schemas.microsoft.com/office/drawing/2014/main" id="{00CDF724-C3C2-4080-97F2-137774D70F7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190333" y="699851"/>
            <a:ext cx="3298254" cy="2473691"/>
          </a:xfrm>
          <a:prstGeom prst="rect">
            <a:avLst/>
          </a:prstGeom>
          <a:ln>
            <a:noFill/>
          </a:ln>
          <a:effectLst>
            <a:softEdge rad="112500"/>
          </a:effectLst>
        </p:spPr>
      </p:pic>
      <p:pic>
        <p:nvPicPr>
          <p:cNvPr id="16" name="Picture 15">
            <a:extLst>
              <a:ext uri="{FF2B5EF4-FFF2-40B4-BE49-F238E27FC236}">
                <a16:creationId xmlns:a16="http://schemas.microsoft.com/office/drawing/2014/main" id="{16A1E74F-A6BD-4474-88F0-7146095E95A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736123" y="3867354"/>
            <a:ext cx="3302865" cy="2477149"/>
          </a:xfrm>
          <a:prstGeom prst="rect">
            <a:avLst/>
          </a:prstGeom>
          <a:ln>
            <a:noFill/>
          </a:ln>
          <a:effectLst>
            <a:softEdge rad="112500"/>
          </a:effectLst>
        </p:spPr>
      </p:pic>
    </p:spTree>
    <p:extLst>
      <p:ext uri="{BB962C8B-B14F-4D97-AF65-F5344CB8AC3E}">
        <p14:creationId xmlns:p14="http://schemas.microsoft.com/office/powerpoint/2010/main" val="1292263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2353</TotalTime>
  <Words>1606</Words>
  <Application>Microsoft Office PowerPoint</Application>
  <PresentationFormat>Widescreen</PresentationFormat>
  <Paragraphs>233</Paragraphs>
  <Slides>25</Slides>
  <Notes>20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Calibri Light</vt:lpstr>
      <vt:lpstr>Times New Roman</vt:lpstr>
      <vt:lpstr>Trebuchet MS</vt:lpstr>
      <vt:lpstr>Wingdings</vt:lpstr>
      <vt:lpstr>Office Theme</vt:lpstr>
      <vt:lpstr>PowerPoint Presentation</vt:lpstr>
      <vt:lpstr>PowerPoint Presentation</vt:lpstr>
      <vt:lpstr>Curriculum Evening – Year Six</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Curriculum Evening – Year Six </vt:lpstr>
      <vt:lpstr>Curriculum Evening – Year Six </vt:lpstr>
      <vt:lpstr>SATs</vt:lpstr>
      <vt:lpstr>PowerPoint Presentation</vt:lpstr>
    </vt:vector>
  </TitlesOfParts>
  <Company>Authorized Org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Fiona Lambe</dc:creator>
  <cp:lastModifiedBy>Johanna George</cp:lastModifiedBy>
  <cp:revision>119</cp:revision>
  <dcterms:created xsi:type="dcterms:W3CDTF">2015-09-09T19:25:41Z</dcterms:created>
  <dcterms:modified xsi:type="dcterms:W3CDTF">2023-09-12T15:47:27Z</dcterms:modified>
</cp:coreProperties>
</file>