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1"/>
  </p:sldMasterIdLst>
  <p:notesMasterIdLst>
    <p:notesMasterId r:id="rId24"/>
  </p:notesMasterIdLst>
  <p:sldIdLst>
    <p:sldId id="256" r:id="rId2"/>
    <p:sldId id="262" r:id="rId3"/>
    <p:sldId id="280" r:id="rId4"/>
    <p:sldId id="267" r:id="rId5"/>
    <p:sldId id="277" r:id="rId6"/>
    <p:sldId id="264" r:id="rId7"/>
    <p:sldId id="297" r:id="rId8"/>
    <p:sldId id="298" r:id="rId9"/>
    <p:sldId id="292" r:id="rId10"/>
    <p:sldId id="263" r:id="rId11"/>
    <p:sldId id="293" r:id="rId12"/>
    <p:sldId id="296" r:id="rId13"/>
    <p:sldId id="275" r:id="rId14"/>
    <p:sldId id="274" r:id="rId15"/>
    <p:sldId id="295" r:id="rId16"/>
    <p:sldId id="291" r:id="rId17"/>
    <p:sldId id="273" r:id="rId18"/>
    <p:sldId id="272" r:id="rId19"/>
    <p:sldId id="271" r:id="rId20"/>
    <p:sldId id="276" r:id="rId21"/>
    <p:sldId id="294" r:id="rId22"/>
    <p:sldId id="270" r:id="rId2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Johanna George" initials="JG" lastIdx="1" clrIdx="0">
    <p:extLst>
      <p:ext uri="{19B8F6BF-5375-455C-9EA6-DF929625EA0E}">
        <p15:presenceInfo xmlns:p15="http://schemas.microsoft.com/office/powerpoint/2012/main" userId="Johanna George"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343" autoAdjust="0"/>
  </p:normalViewPr>
  <p:slideViewPr>
    <p:cSldViewPr snapToGrid="0">
      <p:cViewPr varScale="1">
        <p:scale>
          <a:sx n="98" d="100"/>
          <a:sy n="98" d="100"/>
        </p:scale>
        <p:origin x="110"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commentAuthors" Target="commentAuthor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80360AA-CCA6-4B2B-89C0-E50B7EBF0992}" type="datetimeFigureOut">
              <a:rPr lang="en-GB" smtClean="0"/>
              <a:t>18/09/2023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4317C0A-9624-423F-A7FB-04AFE3C63137}" type="slidenum">
              <a:rPr lang="en-GB" smtClean="0"/>
              <a:t>‹#›</a:t>
            </a:fld>
            <a:endParaRPr lang="en-GB"/>
          </a:p>
        </p:txBody>
      </p:sp>
    </p:spTree>
    <p:extLst>
      <p:ext uri="{BB962C8B-B14F-4D97-AF65-F5344CB8AC3E}">
        <p14:creationId xmlns:p14="http://schemas.microsoft.com/office/powerpoint/2010/main" val="289944085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74317C0A-9624-423F-A7FB-04AFE3C63137}" type="slidenum">
              <a:rPr lang="en-GB" smtClean="0"/>
              <a:t>1</a:t>
            </a:fld>
            <a:endParaRPr lang="en-GB"/>
          </a:p>
        </p:txBody>
      </p:sp>
    </p:spTree>
    <p:extLst>
      <p:ext uri="{BB962C8B-B14F-4D97-AF65-F5344CB8AC3E}">
        <p14:creationId xmlns:p14="http://schemas.microsoft.com/office/powerpoint/2010/main" val="116409686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74317C0A-9624-423F-A7FB-04AFE3C63137}" type="slidenum">
              <a:rPr lang="en-GB" smtClean="0"/>
              <a:t>2</a:t>
            </a:fld>
            <a:endParaRPr lang="en-GB"/>
          </a:p>
        </p:txBody>
      </p:sp>
    </p:spTree>
    <p:extLst>
      <p:ext uri="{BB962C8B-B14F-4D97-AF65-F5344CB8AC3E}">
        <p14:creationId xmlns:p14="http://schemas.microsoft.com/office/powerpoint/2010/main" val="131600807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74317C0A-9624-423F-A7FB-04AFE3C63137}" type="slidenum">
              <a:rPr lang="en-GB" smtClean="0"/>
              <a:t>4</a:t>
            </a:fld>
            <a:endParaRPr lang="en-GB"/>
          </a:p>
        </p:txBody>
      </p:sp>
    </p:spTree>
    <p:extLst>
      <p:ext uri="{BB962C8B-B14F-4D97-AF65-F5344CB8AC3E}">
        <p14:creationId xmlns:p14="http://schemas.microsoft.com/office/powerpoint/2010/main" val="97353494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74317C0A-9624-423F-A7FB-04AFE3C63137}" type="slidenum">
              <a:rPr lang="en-GB" smtClean="0"/>
              <a:t>5</a:t>
            </a:fld>
            <a:endParaRPr lang="en-GB"/>
          </a:p>
        </p:txBody>
      </p:sp>
    </p:spTree>
    <p:extLst>
      <p:ext uri="{BB962C8B-B14F-4D97-AF65-F5344CB8AC3E}">
        <p14:creationId xmlns:p14="http://schemas.microsoft.com/office/powerpoint/2010/main" val="103809289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74317C0A-9624-423F-A7FB-04AFE3C63137}" type="slidenum">
              <a:rPr lang="en-GB" smtClean="0"/>
              <a:t>6</a:t>
            </a:fld>
            <a:endParaRPr lang="en-GB"/>
          </a:p>
        </p:txBody>
      </p:sp>
    </p:spTree>
    <p:extLst>
      <p:ext uri="{BB962C8B-B14F-4D97-AF65-F5344CB8AC3E}">
        <p14:creationId xmlns:p14="http://schemas.microsoft.com/office/powerpoint/2010/main" val="21295122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74317C0A-9624-423F-A7FB-04AFE3C63137}" type="slidenum">
              <a:rPr lang="en-GB" smtClean="0"/>
              <a:t>9</a:t>
            </a:fld>
            <a:endParaRPr lang="en-GB"/>
          </a:p>
        </p:txBody>
      </p:sp>
    </p:spTree>
    <p:extLst>
      <p:ext uri="{BB962C8B-B14F-4D97-AF65-F5344CB8AC3E}">
        <p14:creationId xmlns:p14="http://schemas.microsoft.com/office/powerpoint/2010/main" val="279067543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74317C0A-9624-423F-A7FB-04AFE3C63137}" type="slidenum">
              <a:rPr lang="en-GB" smtClean="0"/>
              <a:t>10</a:t>
            </a:fld>
            <a:endParaRPr lang="en-GB"/>
          </a:p>
        </p:txBody>
      </p:sp>
    </p:spTree>
    <p:extLst>
      <p:ext uri="{BB962C8B-B14F-4D97-AF65-F5344CB8AC3E}">
        <p14:creationId xmlns:p14="http://schemas.microsoft.com/office/powerpoint/2010/main" val="65726889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74317C0A-9624-423F-A7FB-04AFE3C63137}" type="slidenum">
              <a:rPr lang="en-GB" smtClean="0"/>
              <a:t>11</a:t>
            </a:fld>
            <a:endParaRPr lang="en-GB"/>
          </a:p>
        </p:txBody>
      </p:sp>
    </p:spTree>
    <p:extLst>
      <p:ext uri="{BB962C8B-B14F-4D97-AF65-F5344CB8AC3E}">
        <p14:creationId xmlns:p14="http://schemas.microsoft.com/office/powerpoint/2010/main" val="13104800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74317C0A-9624-423F-A7FB-04AFE3C63137}" type="slidenum">
              <a:rPr lang="en-GB" smtClean="0"/>
              <a:t>13</a:t>
            </a:fld>
            <a:endParaRPr lang="en-GB"/>
          </a:p>
        </p:txBody>
      </p:sp>
    </p:spTree>
    <p:extLst>
      <p:ext uri="{BB962C8B-B14F-4D97-AF65-F5344CB8AC3E}">
        <p14:creationId xmlns:p14="http://schemas.microsoft.com/office/powerpoint/2010/main" val="394789318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74317C0A-9624-423F-A7FB-04AFE3C63137}" type="slidenum">
              <a:rPr lang="en-GB" smtClean="0"/>
              <a:t>14</a:t>
            </a:fld>
            <a:endParaRPr lang="en-GB"/>
          </a:p>
        </p:txBody>
      </p:sp>
    </p:spTree>
    <p:extLst>
      <p:ext uri="{BB962C8B-B14F-4D97-AF65-F5344CB8AC3E}">
        <p14:creationId xmlns:p14="http://schemas.microsoft.com/office/powerpoint/2010/main" val="211310383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74317C0A-9624-423F-A7FB-04AFE3C63137}" type="slidenum">
              <a:rPr lang="en-GB" smtClean="0"/>
              <a:t>16</a:t>
            </a:fld>
            <a:endParaRPr lang="en-GB"/>
          </a:p>
        </p:txBody>
      </p:sp>
    </p:spTree>
    <p:extLst>
      <p:ext uri="{BB962C8B-B14F-4D97-AF65-F5344CB8AC3E}">
        <p14:creationId xmlns:p14="http://schemas.microsoft.com/office/powerpoint/2010/main" val="246571847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74317C0A-9624-423F-A7FB-04AFE3C63137}" type="slidenum">
              <a:rPr lang="en-GB" smtClean="0"/>
              <a:t>17</a:t>
            </a:fld>
            <a:endParaRPr lang="en-GB"/>
          </a:p>
        </p:txBody>
      </p:sp>
    </p:spTree>
    <p:extLst>
      <p:ext uri="{BB962C8B-B14F-4D97-AF65-F5344CB8AC3E}">
        <p14:creationId xmlns:p14="http://schemas.microsoft.com/office/powerpoint/2010/main" val="62100561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74317C0A-9624-423F-A7FB-04AFE3C63137}" type="slidenum">
              <a:rPr lang="en-GB" smtClean="0"/>
              <a:t>18</a:t>
            </a:fld>
            <a:endParaRPr lang="en-GB"/>
          </a:p>
        </p:txBody>
      </p:sp>
    </p:spTree>
    <p:extLst>
      <p:ext uri="{BB962C8B-B14F-4D97-AF65-F5344CB8AC3E}">
        <p14:creationId xmlns:p14="http://schemas.microsoft.com/office/powerpoint/2010/main" val="321972162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74317C0A-9624-423F-A7FB-04AFE3C63137}" type="slidenum">
              <a:rPr lang="en-GB" smtClean="0"/>
              <a:t>19</a:t>
            </a:fld>
            <a:endParaRPr lang="en-GB"/>
          </a:p>
        </p:txBody>
      </p:sp>
    </p:spTree>
    <p:extLst>
      <p:ext uri="{BB962C8B-B14F-4D97-AF65-F5344CB8AC3E}">
        <p14:creationId xmlns:p14="http://schemas.microsoft.com/office/powerpoint/2010/main" val="316881075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74317C0A-9624-423F-A7FB-04AFE3C63137}" type="slidenum">
              <a:rPr lang="en-GB" smtClean="0"/>
              <a:t>20</a:t>
            </a:fld>
            <a:endParaRPr lang="en-GB"/>
          </a:p>
        </p:txBody>
      </p:sp>
    </p:spTree>
    <p:extLst>
      <p:ext uri="{BB962C8B-B14F-4D97-AF65-F5344CB8AC3E}">
        <p14:creationId xmlns:p14="http://schemas.microsoft.com/office/powerpoint/2010/main" val="327593324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74317C0A-9624-423F-A7FB-04AFE3C63137}" type="slidenum">
              <a:rPr lang="en-GB" smtClean="0"/>
              <a:t>21</a:t>
            </a:fld>
            <a:endParaRPr lang="en-GB"/>
          </a:p>
        </p:txBody>
      </p:sp>
    </p:spTree>
    <p:extLst>
      <p:ext uri="{BB962C8B-B14F-4D97-AF65-F5344CB8AC3E}">
        <p14:creationId xmlns:p14="http://schemas.microsoft.com/office/powerpoint/2010/main" val="398496269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74317C0A-9624-423F-A7FB-04AFE3C63137}" type="slidenum">
              <a:rPr lang="en-GB" smtClean="0"/>
              <a:t>22</a:t>
            </a:fld>
            <a:endParaRPr lang="en-GB"/>
          </a:p>
        </p:txBody>
      </p:sp>
    </p:spTree>
    <p:extLst>
      <p:ext uri="{BB962C8B-B14F-4D97-AF65-F5344CB8AC3E}">
        <p14:creationId xmlns:p14="http://schemas.microsoft.com/office/powerpoint/2010/main" val="140037443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47FD3D19-AC7D-4793-B23D-69A673E8F6DD}" type="datetime1">
              <a:rPr lang="en-GB" smtClean="0"/>
              <a:t>18/09/2023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A3D1B2-0B8D-4DFD-9DBF-BD78EBF9197C}" type="slidenum">
              <a:rPr lang="en-GB" smtClean="0"/>
              <a:t>‹#›</a:t>
            </a:fld>
            <a:endParaRPr lang="en-GB"/>
          </a:p>
        </p:txBody>
      </p:sp>
    </p:spTree>
    <p:extLst>
      <p:ext uri="{BB962C8B-B14F-4D97-AF65-F5344CB8AC3E}">
        <p14:creationId xmlns:p14="http://schemas.microsoft.com/office/powerpoint/2010/main" val="139265437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DAF53EF-0899-45F9-B6E0-3D55C470E645}" type="datetime1">
              <a:rPr lang="en-GB" smtClean="0"/>
              <a:t>18/09/2023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A3D1B2-0B8D-4DFD-9DBF-BD78EBF9197C}" type="slidenum">
              <a:rPr lang="en-GB" smtClean="0"/>
              <a:t>‹#›</a:t>
            </a:fld>
            <a:endParaRPr lang="en-GB"/>
          </a:p>
        </p:txBody>
      </p:sp>
    </p:spTree>
    <p:extLst>
      <p:ext uri="{BB962C8B-B14F-4D97-AF65-F5344CB8AC3E}">
        <p14:creationId xmlns:p14="http://schemas.microsoft.com/office/powerpoint/2010/main" val="12733834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632056B-000D-4460-855A-7E1C82BAA3A6}" type="datetime1">
              <a:rPr lang="en-GB" smtClean="0"/>
              <a:t>18/09/2023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A3D1B2-0B8D-4DFD-9DBF-BD78EBF9197C}" type="slidenum">
              <a:rPr lang="en-GB" smtClean="0"/>
              <a:t>‹#›</a:t>
            </a:fld>
            <a:endParaRPr lang="en-GB"/>
          </a:p>
        </p:txBody>
      </p:sp>
    </p:spTree>
    <p:extLst>
      <p:ext uri="{BB962C8B-B14F-4D97-AF65-F5344CB8AC3E}">
        <p14:creationId xmlns:p14="http://schemas.microsoft.com/office/powerpoint/2010/main" val="109959799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DB855ECC-E9D8-4763-A9DA-85BF2F5E9D78}" type="datetime1">
              <a:rPr lang="en-GB" smtClean="0"/>
              <a:t>18/09/2023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0A3D1B2-0B8D-4DFD-9DBF-BD78EBF9197C}" type="slidenum">
              <a:rPr lang="en-GB" smtClean="0"/>
              <a:t>‹#›</a:t>
            </a:fld>
            <a:endParaRPr lang="en-GB"/>
          </a:p>
        </p:txBody>
      </p:sp>
    </p:spTree>
    <p:extLst>
      <p:ext uri="{BB962C8B-B14F-4D97-AF65-F5344CB8AC3E}">
        <p14:creationId xmlns:p14="http://schemas.microsoft.com/office/powerpoint/2010/main" val="141411895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E4F2FD3B-B22E-42F5-AF67-62076F31DA7E}" type="datetime1">
              <a:rPr lang="en-GB" smtClean="0"/>
              <a:t>18/09/2023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00A3D1B2-0B8D-4DFD-9DBF-BD78EBF9197C}" type="slidenum">
              <a:rPr lang="en-GB" smtClean="0"/>
              <a:t>‹#›</a:t>
            </a:fld>
            <a:endParaRPr lang="en-GB"/>
          </a:p>
        </p:txBody>
      </p:sp>
    </p:spTree>
    <p:extLst>
      <p:ext uri="{BB962C8B-B14F-4D97-AF65-F5344CB8AC3E}">
        <p14:creationId xmlns:p14="http://schemas.microsoft.com/office/powerpoint/2010/main" val="169020712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AFA0B206-6D01-49DB-81F6-E40F576EA703}" type="datetime1">
              <a:rPr lang="en-GB" smtClean="0"/>
              <a:t>18/09/2023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00A3D1B2-0B8D-4DFD-9DBF-BD78EBF9197C}" type="slidenum">
              <a:rPr lang="en-GB" smtClean="0"/>
              <a:t>‹#›</a:t>
            </a:fld>
            <a:endParaRPr lang="en-GB"/>
          </a:p>
        </p:txBody>
      </p:sp>
    </p:spTree>
    <p:extLst>
      <p:ext uri="{BB962C8B-B14F-4D97-AF65-F5344CB8AC3E}">
        <p14:creationId xmlns:p14="http://schemas.microsoft.com/office/powerpoint/2010/main" val="94990356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2066308-14B6-4F6B-8473-9DFFEC2F1D35}" type="datetime1">
              <a:rPr lang="en-GB" smtClean="0"/>
              <a:t>18/09/2023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00A3D1B2-0B8D-4DFD-9DBF-BD78EBF9197C}" type="slidenum">
              <a:rPr lang="en-GB" smtClean="0"/>
              <a:t>‹#›</a:t>
            </a:fld>
            <a:endParaRPr lang="en-GB"/>
          </a:p>
        </p:txBody>
      </p:sp>
    </p:spTree>
    <p:extLst>
      <p:ext uri="{BB962C8B-B14F-4D97-AF65-F5344CB8AC3E}">
        <p14:creationId xmlns:p14="http://schemas.microsoft.com/office/powerpoint/2010/main" val="366532442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799560A-6E92-4C87-8A41-1DA95840ACDA}" type="datetime1">
              <a:rPr lang="en-GB" smtClean="0"/>
              <a:t>18/09/2023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0A3D1B2-0B8D-4DFD-9DBF-BD78EBF9197C}" type="slidenum">
              <a:rPr lang="en-GB" smtClean="0"/>
              <a:t>‹#›</a:t>
            </a:fld>
            <a:endParaRPr lang="en-GB"/>
          </a:p>
        </p:txBody>
      </p:sp>
    </p:spTree>
    <p:extLst>
      <p:ext uri="{BB962C8B-B14F-4D97-AF65-F5344CB8AC3E}">
        <p14:creationId xmlns:p14="http://schemas.microsoft.com/office/powerpoint/2010/main" val="119215816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9783BCE2-7116-413E-A06C-A942C4A38262}" type="datetime1">
              <a:rPr lang="en-GB" smtClean="0"/>
              <a:t>18/09/2023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0A3D1B2-0B8D-4DFD-9DBF-BD78EBF9197C}" type="slidenum">
              <a:rPr lang="en-GB" smtClean="0"/>
              <a:t>‹#›</a:t>
            </a:fld>
            <a:endParaRPr lang="en-GB"/>
          </a:p>
        </p:txBody>
      </p:sp>
    </p:spTree>
    <p:extLst>
      <p:ext uri="{BB962C8B-B14F-4D97-AF65-F5344CB8AC3E}">
        <p14:creationId xmlns:p14="http://schemas.microsoft.com/office/powerpoint/2010/main" val="383502115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E3142B64-8C6C-424D-ADB4-5EC169BC8CEB}" type="datetime1">
              <a:rPr lang="en-GB" smtClean="0"/>
              <a:t>18/09/2023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A3D1B2-0B8D-4DFD-9DBF-BD78EBF9197C}" type="slidenum">
              <a:rPr lang="en-GB" smtClean="0"/>
              <a:t>‹#›</a:t>
            </a:fld>
            <a:endParaRPr lang="en-GB"/>
          </a:p>
        </p:txBody>
      </p:sp>
    </p:spTree>
    <p:extLst>
      <p:ext uri="{BB962C8B-B14F-4D97-AF65-F5344CB8AC3E}">
        <p14:creationId xmlns:p14="http://schemas.microsoft.com/office/powerpoint/2010/main" val="9758067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27380176-3DF6-45C0-8262-AF2D0B3A9FE9}" type="datetime1">
              <a:rPr lang="en-GB" smtClean="0"/>
              <a:t>18/09/2023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A3D1B2-0B8D-4DFD-9DBF-BD78EBF9197C}" type="slidenum">
              <a:rPr lang="en-GB" smtClean="0"/>
              <a:t>‹#›</a:t>
            </a:fld>
            <a:endParaRPr lang="en-GB"/>
          </a:p>
        </p:txBody>
      </p:sp>
    </p:spTree>
    <p:extLst>
      <p:ext uri="{BB962C8B-B14F-4D97-AF65-F5344CB8AC3E}">
        <p14:creationId xmlns:p14="http://schemas.microsoft.com/office/powerpoint/2010/main" val="193994466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4045B9D-4636-4695-AEC4-5462D9C3281A}" type="datetime1">
              <a:rPr lang="en-GB" smtClean="0"/>
              <a:t>18/09/2023</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0A3D1B2-0B8D-4DFD-9DBF-BD78EBF9197C}" type="slidenum">
              <a:rPr lang="en-GB" smtClean="0"/>
              <a:t>‹#›</a:t>
            </a:fld>
            <a:endParaRPr lang="en-GB"/>
          </a:p>
        </p:txBody>
      </p:sp>
    </p:spTree>
    <p:extLst>
      <p:ext uri="{BB962C8B-B14F-4D97-AF65-F5344CB8AC3E}">
        <p14:creationId xmlns:p14="http://schemas.microsoft.com/office/powerpoint/2010/main" val="245561883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microsoft.com/office/2007/relationships/hdphoto" Target="../media/hdphoto1.wdp"/></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microsoft.com/office/2007/relationships/hdphoto" Target="../media/hdphoto1.wdp"/></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1.xml"/><Relationship Id="rId5" Type="http://schemas.openxmlformats.org/officeDocument/2006/relationships/image" Target="../media/image3.jpeg"/><Relationship Id="rId4" Type="http://schemas.microsoft.com/office/2007/relationships/hdphoto" Target="../media/hdphoto1.wdp"/></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1.xml"/><Relationship Id="rId5" Type="http://schemas.openxmlformats.org/officeDocument/2006/relationships/image" Target="../media/image4.jpeg"/><Relationship Id="rId4" Type="http://schemas.microsoft.com/office/2007/relationships/hdphoto" Target="../media/hdphoto1.wdp"/></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microsoft.com/office/2007/relationships/hdphoto" Target="../media/hdphoto1.wdp"/></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xml"/><Relationship Id="rId1" Type="http://schemas.openxmlformats.org/officeDocument/2006/relationships/slideLayout" Target="../slideLayouts/slideLayout1.xml"/><Relationship Id="rId6" Type="http://schemas.openxmlformats.org/officeDocument/2006/relationships/image" Target="../media/image7.jpeg"/><Relationship Id="rId5" Type="http://schemas.openxmlformats.org/officeDocument/2006/relationships/hyperlink" Target="https://www.google.co.uk/url?sa=i&amp;rct=j&amp;q=&amp;esrc=s&amp;source=images&amp;cd=&amp;cad=rja&amp;uact=8&amp;ved=0CAcQjRxqFQoTCJzdqtqf98cCFYQIGgodpYQFhw&amp;url=http://www.writingforward.com/better-writing/daily-writing&amp;bvm=bv.102537793,d.ZGU&amp;psig=AFQjCNFb-j-d3m4MTkcc9r2N_Xbf2GD2Mg&amp;ust=1442344915684569" TargetMode="External"/><Relationship Id="rId4" Type="http://schemas.microsoft.com/office/2007/relationships/hdphoto" Target="../media/hdphoto1.wdp"/></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1.xml"/><Relationship Id="rId5" Type="http://schemas.openxmlformats.org/officeDocument/2006/relationships/image" Target="../media/image8.jpeg"/><Relationship Id="rId4" Type="http://schemas.microsoft.com/office/2007/relationships/hdphoto" Target="../media/hdphoto1.wdp"/></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1.xml"/><Relationship Id="rId6" Type="http://schemas.openxmlformats.org/officeDocument/2006/relationships/image" Target="../media/image9.gif"/><Relationship Id="rId5" Type="http://schemas.openxmlformats.org/officeDocument/2006/relationships/hyperlink" Target="https://www.google.co.uk/url?sa=i&amp;rct=j&amp;q=&amp;esrc=s&amp;source=images&amp;cd=&amp;cad=rja&amp;uact=8&amp;ved=0CAcQjRxqFQoTCIOh2byg98cCFQUuGgodmMYFpg&amp;url=http://www.st-james78.lancsngfl.ac.uk/index.php?category_id%3D63&amp;bvm=bv.102537793,d.ZGU&amp;psig=AFQjCNEi2qUd-xGHSUjyX_YT4sscHpDKyQ&amp;ust=1442345117229193" TargetMode="External"/><Relationship Id="rId4" Type="http://schemas.microsoft.com/office/2007/relationships/hdphoto" Target="../media/hdphoto1.wdp"/></Relationships>
</file>

<file path=ppt/slides/_rels/slide1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9.xml"/><Relationship Id="rId1" Type="http://schemas.openxmlformats.org/officeDocument/2006/relationships/slideLayout" Target="../slideLayouts/slideLayout1.xml"/><Relationship Id="rId4" Type="http://schemas.microsoft.com/office/2007/relationships/hdphoto" Target="../media/hdphoto1.wdp"/></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0.xml"/><Relationship Id="rId1" Type="http://schemas.openxmlformats.org/officeDocument/2006/relationships/slideLayout" Target="../slideLayouts/slideLayout1.xml"/><Relationship Id="rId4" Type="http://schemas.microsoft.com/office/2007/relationships/hdphoto" Target="../media/hdphoto1.wdp"/></Relationships>
</file>

<file path=ppt/slides/_rels/slide15.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1.xml"/><Relationship Id="rId1" Type="http://schemas.openxmlformats.org/officeDocument/2006/relationships/slideLayout" Target="../slideLayouts/slideLayout1.xml"/><Relationship Id="rId5" Type="http://schemas.openxmlformats.org/officeDocument/2006/relationships/image" Target="../media/image11.png"/><Relationship Id="rId4" Type="http://schemas.microsoft.com/office/2007/relationships/hdphoto" Target="../media/hdphoto1.wdp"/></Relationships>
</file>

<file path=ppt/slides/_rels/slide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2.xml"/><Relationship Id="rId1" Type="http://schemas.openxmlformats.org/officeDocument/2006/relationships/slideLayout" Target="../slideLayouts/slideLayout1.xml"/><Relationship Id="rId4" Type="http://schemas.microsoft.com/office/2007/relationships/hdphoto" Target="../media/hdphoto1.wdp"/></Relationships>
</file>

<file path=ppt/slides/_rels/slide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3.xml"/><Relationship Id="rId1" Type="http://schemas.openxmlformats.org/officeDocument/2006/relationships/slideLayout" Target="../slideLayouts/slideLayout1.xml"/><Relationship Id="rId4" Type="http://schemas.microsoft.com/office/2007/relationships/hdphoto" Target="../media/hdphoto1.wdp"/></Relationships>
</file>

<file path=ppt/slides/_rels/slide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4.xml"/><Relationship Id="rId1" Type="http://schemas.openxmlformats.org/officeDocument/2006/relationships/slideLayout" Target="../slideLayouts/slideLayout1.xml"/><Relationship Id="rId4" Type="http://schemas.microsoft.com/office/2007/relationships/hdphoto" Target="../media/hdphoto1.wdp"/></Relationships>
</file>

<file path=ppt/slides/_rels/slide2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5.xml"/><Relationship Id="rId1" Type="http://schemas.openxmlformats.org/officeDocument/2006/relationships/slideLayout" Target="../slideLayouts/slideLayout1.xml"/><Relationship Id="rId4" Type="http://schemas.microsoft.com/office/2007/relationships/hdphoto" Target="../media/hdphoto1.wdp"/></Relationships>
</file>

<file path=ppt/slides/_rels/slide2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6.xml"/><Relationship Id="rId1" Type="http://schemas.openxmlformats.org/officeDocument/2006/relationships/slideLayout" Target="../slideLayouts/slideLayout1.xml"/><Relationship Id="rId5" Type="http://schemas.openxmlformats.org/officeDocument/2006/relationships/image" Target="../media/image12.jpeg"/><Relationship Id="rId4" Type="http://schemas.microsoft.com/office/2007/relationships/hdphoto" Target="../media/hdphoto1.wdp"/></Relationships>
</file>

<file path=ppt/slides/_rels/slide2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7.xml"/><Relationship Id="rId1" Type="http://schemas.openxmlformats.org/officeDocument/2006/relationships/slideLayout" Target="../slideLayouts/slideLayout1.xml"/><Relationship Id="rId4" Type="http://schemas.microsoft.com/office/2007/relationships/hdphoto" Target="../media/hdphoto1.wdp"/></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4159876" y="4429918"/>
            <a:ext cx="4340180" cy="827881"/>
          </a:xfrm>
        </p:spPr>
        <p:txBody>
          <a:bodyPr/>
          <a:lstStyle/>
          <a:p>
            <a:endParaRPr lang="en-GB" dirty="0"/>
          </a:p>
        </p:txBody>
      </p:sp>
      <p:pic>
        <p:nvPicPr>
          <p:cNvPr id="4" name="Picture 3"/>
          <p:cNvPicPr>
            <a:picLocks noChangeAspect="1"/>
          </p:cNvPicPr>
          <p:nvPr/>
        </p:nvPicPr>
        <p:blipFill>
          <a:blip r:embed="rId3" cstate="print">
            <a:lum bright="70000" contrast="-70000"/>
            <a:extLst>
              <a:ext uri="{BEBA8EAE-BF5A-486C-A8C5-ECC9F3942E4B}">
                <a14:imgProps xmlns:a14="http://schemas.microsoft.com/office/drawing/2010/main">
                  <a14:imgLayer r:embed="rId4">
                    <a14:imgEffect>
                      <a14:saturation sat="400000"/>
                    </a14:imgEffect>
                  </a14:imgLayer>
                </a14:imgProps>
              </a:ext>
              <a:ext uri="{28A0092B-C50C-407E-A947-70E740481C1C}">
                <a14:useLocalDpi xmlns:a14="http://schemas.microsoft.com/office/drawing/2010/main" val="0"/>
              </a:ext>
            </a:extLst>
          </a:blip>
          <a:stretch>
            <a:fillRect/>
          </a:stretch>
        </p:blipFill>
        <p:spPr>
          <a:xfrm>
            <a:off x="3013655" y="26091"/>
            <a:ext cx="6053071" cy="6682591"/>
          </a:xfrm>
          <a:prstGeom prst="rect">
            <a:avLst/>
          </a:prstGeom>
        </p:spPr>
      </p:pic>
      <p:sp>
        <p:nvSpPr>
          <p:cNvPr id="5" name="TextBox 4"/>
          <p:cNvSpPr txBox="1"/>
          <p:nvPr/>
        </p:nvSpPr>
        <p:spPr>
          <a:xfrm>
            <a:off x="199621" y="154546"/>
            <a:ext cx="11681138" cy="707886"/>
          </a:xfrm>
          <a:prstGeom prst="rect">
            <a:avLst/>
          </a:prstGeom>
          <a:noFill/>
        </p:spPr>
        <p:txBody>
          <a:bodyPr wrap="square" rtlCol="0">
            <a:spAutoFit/>
          </a:bodyPr>
          <a:lstStyle/>
          <a:p>
            <a:pPr algn="ctr"/>
            <a:r>
              <a:rPr lang="en-GB" sz="4000" b="1" dirty="0">
                <a:solidFill>
                  <a:srgbClr val="002060"/>
                </a:solidFill>
                <a:latin typeface="Trebuchet MS" panose="020B0603020202020204" pitchFamily="34" charset="0"/>
              </a:rPr>
              <a:t>St Osmund’s Catholic Primary School</a:t>
            </a:r>
          </a:p>
        </p:txBody>
      </p:sp>
      <p:sp>
        <p:nvSpPr>
          <p:cNvPr id="6" name="TextBox 5"/>
          <p:cNvSpPr txBox="1"/>
          <p:nvPr/>
        </p:nvSpPr>
        <p:spPr>
          <a:xfrm>
            <a:off x="1427776" y="917912"/>
            <a:ext cx="9311426" cy="5940088"/>
          </a:xfrm>
          <a:prstGeom prst="rect">
            <a:avLst/>
          </a:prstGeom>
          <a:noFill/>
        </p:spPr>
        <p:txBody>
          <a:bodyPr wrap="square" rtlCol="0">
            <a:spAutoFit/>
          </a:bodyPr>
          <a:lstStyle/>
          <a:p>
            <a:pPr algn="ctr"/>
            <a:r>
              <a:rPr lang="en-GB" sz="4000" b="1" dirty="0">
                <a:solidFill>
                  <a:srgbClr val="002060"/>
                </a:solidFill>
                <a:latin typeface="Trebuchet MS" panose="020B0603020202020204" pitchFamily="34" charset="0"/>
              </a:rPr>
              <a:t>Welcome to Year 1</a:t>
            </a:r>
          </a:p>
          <a:p>
            <a:pPr algn="ctr"/>
            <a:endParaRPr lang="en-GB" sz="4000" dirty="0">
              <a:solidFill>
                <a:srgbClr val="002060"/>
              </a:solidFill>
            </a:endParaRPr>
          </a:p>
          <a:p>
            <a:pPr algn="ctr"/>
            <a:endParaRPr lang="en-GB" sz="3600" dirty="0">
              <a:solidFill>
                <a:srgbClr val="002060"/>
              </a:solidFill>
            </a:endParaRPr>
          </a:p>
          <a:p>
            <a:pPr algn="ctr"/>
            <a:endParaRPr lang="en-GB" sz="3600" dirty="0">
              <a:solidFill>
                <a:srgbClr val="002060"/>
              </a:solidFill>
            </a:endParaRPr>
          </a:p>
          <a:p>
            <a:pPr algn="ctr"/>
            <a:endParaRPr lang="en-GB" sz="3600" dirty="0">
              <a:solidFill>
                <a:srgbClr val="002060"/>
              </a:solidFill>
            </a:endParaRPr>
          </a:p>
          <a:p>
            <a:pPr algn="ctr"/>
            <a:endParaRPr lang="en-GB" sz="3600" dirty="0">
              <a:solidFill>
                <a:srgbClr val="002060"/>
              </a:solidFill>
            </a:endParaRPr>
          </a:p>
          <a:p>
            <a:pPr algn="ctr"/>
            <a:endParaRPr lang="en-GB" sz="3600" dirty="0">
              <a:solidFill>
                <a:srgbClr val="002060"/>
              </a:solidFill>
            </a:endParaRPr>
          </a:p>
          <a:p>
            <a:pPr algn="ctr"/>
            <a:endParaRPr lang="en-GB" sz="2000" dirty="0">
              <a:solidFill>
                <a:srgbClr val="002060"/>
              </a:solidFill>
            </a:endParaRPr>
          </a:p>
          <a:p>
            <a:pPr algn="ctr"/>
            <a:endParaRPr lang="en-GB" sz="2000" dirty="0">
              <a:solidFill>
                <a:srgbClr val="002060"/>
              </a:solidFill>
              <a:latin typeface="Trebuchet MS" panose="020B0603020202020204" pitchFamily="34" charset="0"/>
            </a:endParaRPr>
          </a:p>
          <a:p>
            <a:pPr algn="ctr"/>
            <a:endParaRPr lang="en-GB" sz="2000" dirty="0">
              <a:solidFill>
                <a:srgbClr val="002060"/>
              </a:solidFill>
              <a:latin typeface="Trebuchet MS" panose="020B0603020202020204" pitchFamily="34" charset="0"/>
            </a:endParaRPr>
          </a:p>
          <a:p>
            <a:pPr algn="ctr"/>
            <a:r>
              <a:rPr lang="en-GB" sz="2000" dirty="0">
                <a:solidFill>
                  <a:srgbClr val="002060"/>
                </a:solidFill>
                <a:latin typeface="Trebuchet MS" panose="020B0603020202020204" pitchFamily="34" charset="0"/>
              </a:rPr>
              <a:t>Class teacher: </a:t>
            </a:r>
            <a:r>
              <a:rPr lang="en-GB" sz="2000" dirty="0" smtClean="0">
                <a:solidFill>
                  <a:srgbClr val="002060"/>
                </a:solidFill>
                <a:latin typeface="Trebuchet MS" panose="020B0603020202020204" pitchFamily="34" charset="0"/>
              </a:rPr>
              <a:t>Mr Veale</a:t>
            </a:r>
            <a:endParaRPr lang="en-GB" sz="2000" dirty="0">
              <a:solidFill>
                <a:srgbClr val="002060"/>
              </a:solidFill>
              <a:latin typeface="Trebuchet MS" panose="020B0603020202020204" pitchFamily="34" charset="0"/>
            </a:endParaRPr>
          </a:p>
          <a:p>
            <a:pPr algn="ctr"/>
            <a:endParaRPr lang="en-GB" sz="2000" dirty="0">
              <a:solidFill>
                <a:srgbClr val="002060"/>
              </a:solidFill>
              <a:latin typeface="Trebuchet MS" panose="020B0603020202020204" pitchFamily="34" charset="0"/>
            </a:endParaRPr>
          </a:p>
          <a:p>
            <a:pPr algn="ctr"/>
            <a:r>
              <a:rPr lang="en-GB" sz="2000" dirty="0">
                <a:solidFill>
                  <a:srgbClr val="002060"/>
                </a:solidFill>
                <a:latin typeface="Trebuchet MS" panose="020B0603020202020204" pitchFamily="34" charset="0"/>
              </a:rPr>
              <a:t>Teaching </a:t>
            </a:r>
            <a:r>
              <a:rPr lang="en-GB" sz="2000" dirty="0" smtClean="0">
                <a:solidFill>
                  <a:srgbClr val="002060"/>
                </a:solidFill>
                <a:latin typeface="Trebuchet MS" panose="020B0603020202020204" pitchFamily="34" charset="0"/>
              </a:rPr>
              <a:t>Assistants: </a:t>
            </a:r>
            <a:r>
              <a:rPr lang="en-GB" sz="2000" dirty="0" smtClean="0">
                <a:solidFill>
                  <a:srgbClr val="002060"/>
                </a:solidFill>
                <a:latin typeface="Trebuchet MS" panose="020B0603020202020204" pitchFamily="34" charset="0"/>
              </a:rPr>
              <a:t>Mrs </a:t>
            </a:r>
            <a:r>
              <a:rPr lang="en-GB" sz="2000" dirty="0" err="1" smtClean="0">
                <a:solidFill>
                  <a:srgbClr val="002060"/>
                </a:solidFill>
                <a:latin typeface="Trebuchet MS" panose="020B0603020202020204" pitchFamily="34" charset="0"/>
              </a:rPr>
              <a:t>Gellard</a:t>
            </a:r>
            <a:r>
              <a:rPr lang="en-GB" sz="2000" dirty="0" smtClean="0">
                <a:solidFill>
                  <a:srgbClr val="002060"/>
                </a:solidFill>
                <a:latin typeface="Trebuchet MS" panose="020B0603020202020204" pitchFamily="34" charset="0"/>
              </a:rPr>
              <a:t> and Mrs Coffey</a:t>
            </a:r>
            <a:endParaRPr lang="en-GB" sz="2000" dirty="0">
              <a:solidFill>
                <a:srgbClr val="002060"/>
              </a:solidFill>
              <a:latin typeface="Trebuchet MS" panose="020B0603020202020204" pitchFamily="34" charset="0"/>
            </a:endParaRPr>
          </a:p>
        </p:txBody>
      </p:sp>
    </p:spTree>
    <p:extLst>
      <p:ext uri="{BB962C8B-B14F-4D97-AF65-F5344CB8AC3E}">
        <p14:creationId xmlns:p14="http://schemas.microsoft.com/office/powerpoint/2010/main" val="257382172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cstate="print">
            <a:lum bright="70000" contrast="-70000"/>
            <a:extLst>
              <a:ext uri="{BEBA8EAE-BF5A-486C-A8C5-ECC9F3942E4B}">
                <a14:imgProps xmlns:a14="http://schemas.microsoft.com/office/drawing/2010/main">
                  <a14:imgLayer r:embed="rId4">
                    <a14:imgEffect>
                      <a14:saturation sat="400000"/>
                    </a14:imgEffect>
                  </a14:imgLayer>
                </a14:imgProps>
              </a:ext>
              <a:ext uri="{28A0092B-C50C-407E-A947-70E740481C1C}">
                <a14:useLocalDpi xmlns:a14="http://schemas.microsoft.com/office/drawing/2010/main" val="0"/>
              </a:ext>
            </a:extLst>
          </a:blip>
          <a:stretch>
            <a:fillRect/>
          </a:stretch>
        </p:blipFill>
        <p:spPr>
          <a:xfrm>
            <a:off x="3013655" y="26091"/>
            <a:ext cx="6053071" cy="6682591"/>
          </a:xfrm>
          <a:prstGeom prst="rect">
            <a:avLst/>
          </a:prstGeom>
        </p:spPr>
      </p:pic>
      <p:sp>
        <p:nvSpPr>
          <p:cNvPr id="5" name="TextBox 4"/>
          <p:cNvSpPr txBox="1"/>
          <p:nvPr/>
        </p:nvSpPr>
        <p:spPr>
          <a:xfrm>
            <a:off x="360608" y="270456"/>
            <a:ext cx="11526592" cy="646331"/>
          </a:xfrm>
          <a:prstGeom prst="rect">
            <a:avLst/>
          </a:prstGeom>
          <a:noFill/>
        </p:spPr>
        <p:txBody>
          <a:bodyPr wrap="square" rtlCol="0">
            <a:spAutoFit/>
          </a:bodyPr>
          <a:lstStyle/>
          <a:p>
            <a:r>
              <a:rPr lang="en-GB" sz="3600" dirty="0">
                <a:solidFill>
                  <a:srgbClr val="002060"/>
                </a:solidFill>
                <a:latin typeface="Trebuchet MS" panose="020B0603020202020204" pitchFamily="34" charset="0"/>
              </a:rPr>
              <a:t>Curriculum Evening – Year One</a:t>
            </a:r>
          </a:p>
        </p:txBody>
      </p:sp>
      <p:sp>
        <p:nvSpPr>
          <p:cNvPr id="2" name="Rectangle 1"/>
          <p:cNvSpPr/>
          <p:nvPr/>
        </p:nvSpPr>
        <p:spPr>
          <a:xfrm>
            <a:off x="360608" y="1637670"/>
            <a:ext cx="10650829" cy="4770537"/>
          </a:xfrm>
          <a:prstGeom prst="rect">
            <a:avLst/>
          </a:prstGeom>
        </p:spPr>
        <p:txBody>
          <a:bodyPr wrap="square">
            <a:spAutoFit/>
          </a:bodyPr>
          <a:lstStyle/>
          <a:p>
            <a:r>
              <a:rPr lang="en-GB" sz="3200" dirty="0">
                <a:solidFill>
                  <a:srgbClr val="002060"/>
                </a:solidFill>
              </a:rPr>
              <a:t> </a:t>
            </a:r>
            <a:r>
              <a:rPr lang="en-GB" sz="3200" b="1" u="sng" dirty="0">
                <a:solidFill>
                  <a:srgbClr val="002060"/>
                </a:solidFill>
                <a:latin typeface="Trebuchet MS" panose="020B0603020202020204" pitchFamily="34" charset="0"/>
              </a:rPr>
              <a:t>Curriculum</a:t>
            </a:r>
          </a:p>
          <a:p>
            <a:pPr>
              <a:lnSpc>
                <a:spcPct val="150000"/>
              </a:lnSpc>
            </a:pPr>
            <a:endParaRPr lang="en-GB" sz="3200" dirty="0">
              <a:solidFill>
                <a:srgbClr val="002060"/>
              </a:solidFill>
              <a:latin typeface="Trebuchet MS" panose="020B0603020202020204" pitchFamily="34" charset="0"/>
            </a:endParaRPr>
          </a:p>
          <a:p>
            <a:pPr marL="457200" indent="-457200">
              <a:lnSpc>
                <a:spcPct val="150000"/>
              </a:lnSpc>
              <a:buFont typeface="Wingdings" panose="05000000000000000000" pitchFamily="2" charset="2"/>
              <a:buChar char="Ø"/>
            </a:pPr>
            <a:r>
              <a:rPr lang="en-GB" sz="3200" dirty="0">
                <a:solidFill>
                  <a:srgbClr val="002060"/>
                </a:solidFill>
                <a:latin typeface="Trebuchet MS" panose="020B0603020202020204" pitchFamily="34" charset="0"/>
              </a:rPr>
              <a:t>Discrete and cross curricular teaching</a:t>
            </a:r>
          </a:p>
          <a:p>
            <a:pPr>
              <a:lnSpc>
                <a:spcPct val="150000"/>
              </a:lnSpc>
            </a:pPr>
            <a:endParaRPr lang="en-GB" sz="3200" dirty="0">
              <a:solidFill>
                <a:srgbClr val="002060"/>
              </a:solidFill>
              <a:latin typeface="Trebuchet MS" panose="020B0603020202020204" pitchFamily="34" charset="0"/>
            </a:endParaRPr>
          </a:p>
          <a:p>
            <a:pPr marL="457200" indent="-457200">
              <a:lnSpc>
                <a:spcPct val="150000"/>
              </a:lnSpc>
              <a:buFont typeface="Wingdings" panose="05000000000000000000" pitchFamily="2" charset="2"/>
              <a:buChar char="Ø"/>
            </a:pPr>
            <a:r>
              <a:rPr lang="en-GB" sz="3200" dirty="0">
                <a:solidFill>
                  <a:srgbClr val="002060"/>
                </a:solidFill>
                <a:latin typeface="Trebuchet MS" panose="020B0603020202020204" pitchFamily="34" charset="0"/>
              </a:rPr>
              <a:t>Some themes span a whole term and others half termly</a:t>
            </a:r>
          </a:p>
          <a:p>
            <a:r>
              <a:rPr lang="en-GB" sz="3200" dirty="0"/>
              <a:t> </a:t>
            </a:r>
          </a:p>
        </p:txBody>
      </p:sp>
    </p:spTree>
    <p:extLst>
      <p:ext uri="{BB962C8B-B14F-4D97-AF65-F5344CB8AC3E}">
        <p14:creationId xmlns:p14="http://schemas.microsoft.com/office/powerpoint/2010/main" val="190036321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00A3D1B2-0B8D-4DFD-9DBF-BD78EBF9197C}" type="slidenum">
              <a:rPr lang="en-GB" smtClean="0"/>
              <a:t>3</a:t>
            </a:fld>
            <a:endParaRPr lang="en-GB"/>
          </a:p>
        </p:txBody>
      </p:sp>
      <p:sp>
        <p:nvSpPr>
          <p:cNvPr id="7" name="Rectangle 6"/>
          <p:cNvSpPr/>
          <p:nvPr/>
        </p:nvSpPr>
        <p:spPr>
          <a:xfrm>
            <a:off x="0" y="0"/>
            <a:ext cx="2629566" cy="307777"/>
          </a:xfrm>
          <a:prstGeom prst="rect">
            <a:avLst/>
          </a:prstGeom>
        </p:spPr>
        <p:txBody>
          <a:bodyPr wrap="none">
            <a:spAutoFit/>
          </a:bodyPr>
          <a:lstStyle/>
          <a:p>
            <a:r>
              <a:rPr lang="en-GB" sz="1400" dirty="0">
                <a:solidFill>
                  <a:srgbClr val="002060"/>
                </a:solidFill>
                <a:latin typeface="Trebuchet MS" panose="020B0603020202020204" pitchFamily="34" charset="0"/>
              </a:rPr>
              <a:t>Curriculum Evening – Year One</a:t>
            </a:r>
          </a:p>
        </p:txBody>
      </p:sp>
      <p:pic>
        <p:nvPicPr>
          <p:cNvPr id="2" name="Picture 1"/>
          <p:cNvPicPr>
            <a:picLocks noChangeAspect="1"/>
          </p:cNvPicPr>
          <p:nvPr/>
        </p:nvPicPr>
        <p:blipFill>
          <a:blip r:embed="rId2"/>
          <a:stretch>
            <a:fillRect/>
          </a:stretch>
        </p:blipFill>
        <p:spPr>
          <a:xfrm>
            <a:off x="66350" y="307777"/>
            <a:ext cx="11994271" cy="6557578"/>
          </a:xfrm>
          <a:prstGeom prst="rect">
            <a:avLst/>
          </a:prstGeom>
        </p:spPr>
      </p:pic>
    </p:spTree>
    <p:extLst>
      <p:ext uri="{BB962C8B-B14F-4D97-AF65-F5344CB8AC3E}">
        <p14:creationId xmlns:p14="http://schemas.microsoft.com/office/powerpoint/2010/main" val="274207041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cstate="print">
            <a:lum bright="70000" contrast="-70000"/>
            <a:extLst>
              <a:ext uri="{BEBA8EAE-BF5A-486C-A8C5-ECC9F3942E4B}">
                <a14:imgProps xmlns:a14="http://schemas.microsoft.com/office/drawing/2010/main">
                  <a14:imgLayer r:embed="rId4">
                    <a14:imgEffect>
                      <a14:saturation sat="400000"/>
                    </a14:imgEffect>
                  </a14:imgLayer>
                </a14:imgProps>
              </a:ext>
              <a:ext uri="{28A0092B-C50C-407E-A947-70E740481C1C}">
                <a14:useLocalDpi xmlns:a14="http://schemas.microsoft.com/office/drawing/2010/main" val="0"/>
              </a:ext>
            </a:extLst>
          </a:blip>
          <a:stretch>
            <a:fillRect/>
          </a:stretch>
        </p:blipFill>
        <p:spPr>
          <a:xfrm>
            <a:off x="3039780" y="0"/>
            <a:ext cx="6053071" cy="6682591"/>
          </a:xfrm>
          <a:prstGeom prst="rect">
            <a:avLst/>
          </a:prstGeom>
        </p:spPr>
      </p:pic>
      <p:sp>
        <p:nvSpPr>
          <p:cNvPr id="5" name="TextBox 4"/>
          <p:cNvSpPr txBox="1"/>
          <p:nvPr/>
        </p:nvSpPr>
        <p:spPr>
          <a:xfrm>
            <a:off x="360608" y="270456"/>
            <a:ext cx="11526592" cy="646331"/>
          </a:xfrm>
          <a:prstGeom prst="rect">
            <a:avLst/>
          </a:prstGeom>
          <a:noFill/>
        </p:spPr>
        <p:txBody>
          <a:bodyPr wrap="square" rtlCol="0">
            <a:spAutoFit/>
          </a:bodyPr>
          <a:lstStyle/>
          <a:p>
            <a:r>
              <a:rPr lang="en-GB" sz="3600" dirty="0">
                <a:solidFill>
                  <a:srgbClr val="002060"/>
                </a:solidFill>
                <a:latin typeface="Trebuchet MS" panose="020B0603020202020204" pitchFamily="34" charset="0"/>
              </a:rPr>
              <a:t>Curriculum Evening – Year One</a:t>
            </a:r>
          </a:p>
        </p:txBody>
      </p:sp>
      <p:sp>
        <p:nvSpPr>
          <p:cNvPr id="2" name="Rectangle 1"/>
          <p:cNvSpPr/>
          <p:nvPr/>
        </p:nvSpPr>
        <p:spPr>
          <a:xfrm>
            <a:off x="463640" y="1326524"/>
            <a:ext cx="7611414" cy="4031873"/>
          </a:xfrm>
          <a:prstGeom prst="rect">
            <a:avLst/>
          </a:prstGeom>
        </p:spPr>
        <p:txBody>
          <a:bodyPr wrap="square">
            <a:spAutoFit/>
          </a:bodyPr>
          <a:lstStyle/>
          <a:p>
            <a:r>
              <a:rPr lang="en-GB" sz="3200" b="1" u="sng" dirty="0">
                <a:solidFill>
                  <a:srgbClr val="002060"/>
                </a:solidFill>
                <a:latin typeface="Trebuchet MS" panose="020B0603020202020204" pitchFamily="34" charset="0"/>
              </a:rPr>
              <a:t>R.E.</a:t>
            </a:r>
          </a:p>
          <a:p>
            <a:pPr marL="457200" indent="-457200">
              <a:buFont typeface="Wingdings" panose="05000000000000000000" pitchFamily="2" charset="2"/>
              <a:buChar char="Ø"/>
            </a:pPr>
            <a:r>
              <a:rPr lang="en-GB" sz="2800" dirty="0">
                <a:solidFill>
                  <a:srgbClr val="002060"/>
                </a:solidFill>
                <a:latin typeface="Trebuchet MS" panose="020B0603020202020204" pitchFamily="34" charset="0"/>
              </a:rPr>
              <a:t>Follow ‘Come &amp; See’ scheme of work -involves class discussion, writing, art </a:t>
            </a:r>
          </a:p>
          <a:p>
            <a:pPr marL="457200" indent="-457200">
              <a:buFont typeface="Wingdings" panose="05000000000000000000" pitchFamily="2" charset="2"/>
              <a:buChar char="Ø"/>
            </a:pPr>
            <a:r>
              <a:rPr lang="en-GB" sz="2800" dirty="0">
                <a:solidFill>
                  <a:srgbClr val="002060"/>
                </a:solidFill>
                <a:latin typeface="Trebuchet MS" panose="020B0603020202020204" pitchFamily="34" charset="0"/>
              </a:rPr>
              <a:t>Prayers</a:t>
            </a:r>
          </a:p>
          <a:p>
            <a:pPr marL="457200" indent="-457200">
              <a:buFont typeface="Wingdings" panose="05000000000000000000" pitchFamily="2" charset="2"/>
              <a:buChar char="Ø"/>
            </a:pPr>
            <a:r>
              <a:rPr lang="en-GB" sz="2800" dirty="0">
                <a:solidFill>
                  <a:srgbClr val="002060"/>
                </a:solidFill>
                <a:latin typeface="Trebuchet MS" panose="020B0603020202020204" pitchFamily="34" charset="0"/>
              </a:rPr>
              <a:t>Collective worship within class</a:t>
            </a:r>
          </a:p>
          <a:p>
            <a:pPr marL="457200" indent="-457200">
              <a:buFont typeface="Wingdings" panose="05000000000000000000" pitchFamily="2" charset="2"/>
              <a:buChar char="Ø"/>
            </a:pPr>
            <a:r>
              <a:rPr lang="en-GB" sz="2800" dirty="0">
                <a:solidFill>
                  <a:srgbClr val="002060"/>
                </a:solidFill>
                <a:latin typeface="Trebuchet MS" panose="020B0603020202020204" pitchFamily="34" charset="0"/>
              </a:rPr>
              <a:t>Study other World Faiths – World Faith Mix-up Days</a:t>
            </a:r>
          </a:p>
          <a:p>
            <a:pPr marL="457200" indent="-457200">
              <a:buFont typeface="Wingdings" panose="05000000000000000000" pitchFamily="2" charset="2"/>
              <a:buChar char="Ø"/>
            </a:pPr>
            <a:r>
              <a:rPr lang="en-GB" sz="2800" dirty="0">
                <a:solidFill>
                  <a:srgbClr val="002060"/>
                </a:solidFill>
                <a:latin typeface="Trebuchet MS" panose="020B0603020202020204" pitchFamily="34" charset="0"/>
              </a:rPr>
              <a:t>10% of curriculum time</a:t>
            </a:r>
          </a:p>
          <a:p>
            <a:endParaRPr lang="en-GB" sz="2800" dirty="0">
              <a:solidFill>
                <a:srgbClr val="002060"/>
              </a:solidFill>
            </a:endParaRPr>
          </a:p>
        </p:txBody>
      </p:sp>
      <p:pic>
        <p:nvPicPr>
          <p:cNvPr id="6" name="Picture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8225018" y="4139783"/>
            <a:ext cx="3865544" cy="2577029"/>
          </a:xfrm>
          <a:prstGeom prst="rect">
            <a:avLst/>
          </a:prstGeom>
          <a:ln>
            <a:noFill/>
          </a:ln>
          <a:effectLst>
            <a:softEdge rad="112500"/>
          </a:effectLst>
        </p:spPr>
      </p:pic>
    </p:spTree>
    <p:extLst>
      <p:ext uri="{BB962C8B-B14F-4D97-AF65-F5344CB8AC3E}">
        <p14:creationId xmlns:p14="http://schemas.microsoft.com/office/powerpoint/2010/main" val="257878133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cstate="print">
            <a:lum bright="70000" contrast="-70000"/>
            <a:extLst>
              <a:ext uri="{BEBA8EAE-BF5A-486C-A8C5-ECC9F3942E4B}">
                <a14:imgProps xmlns:a14="http://schemas.microsoft.com/office/drawing/2010/main">
                  <a14:imgLayer r:embed="rId4">
                    <a14:imgEffect>
                      <a14:saturation sat="400000"/>
                    </a14:imgEffect>
                  </a14:imgLayer>
                </a14:imgProps>
              </a:ext>
              <a:ext uri="{28A0092B-C50C-407E-A947-70E740481C1C}">
                <a14:useLocalDpi xmlns:a14="http://schemas.microsoft.com/office/drawing/2010/main" val="0"/>
              </a:ext>
            </a:extLst>
          </a:blip>
          <a:stretch>
            <a:fillRect/>
          </a:stretch>
        </p:blipFill>
        <p:spPr>
          <a:xfrm>
            <a:off x="2975019" y="0"/>
            <a:ext cx="6053071" cy="6682591"/>
          </a:xfrm>
          <a:prstGeom prst="rect">
            <a:avLst/>
          </a:prstGeom>
        </p:spPr>
      </p:pic>
      <p:sp>
        <p:nvSpPr>
          <p:cNvPr id="5" name="TextBox 4"/>
          <p:cNvSpPr txBox="1"/>
          <p:nvPr/>
        </p:nvSpPr>
        <p:spPr>
          <a:xfrm>
            <a:off x="360608" y="270456"/>
            <a:ext cx="11526592" cy="646331"/>
          </a:xfrm>
          <a:prstGeom prst="rect">
            <a:avLst/>
          </a:prstGeom>
          <a:noFill/>
        </p:spPr>
        <p:txBody>
          <a:bodyPr wrap="square" rtlCol="0">
            <a:spAutoFit/>
          </a:bodyPr>
          <a:lstStyle/>
          <a:p>
            <a:r>
              <a:rPr lang="en-GB" sz="3600" dirty="0">
                <a:solidFill>
                  <a:srgbClr val="002060"/>
                </a:solidFill>
                <a:latin typeface="Trebuchet MS" panose="020B0603020202020204" pitchFamily="34" charset="0"/>
              </a:rPr>
              <a:t>Curriculum Evening – </a:t>
            </a:r>
            <a:r>
              <a:rPr lang="en-GB" sz="3600">
                <a:solidFill>
                  <a:srgbClr val="002060"/>
                </a:solidFill>
                <a:latin typeface="Trebuchet MS" panose="020B0603020202020204" pitchFamily="34" charset="0"/>
              </a:rPr>
              <a:t>Year One</a:t>
            </a:r>
            <a:endParaRPr lang="en-GB" sz="3600" dirty="0">
              <a:solidFill>
                <a:srgbClr val="002060"/>
              </a:solidFill>
              <a:latin typeface="Trebuchet MS" panose="020B0603020202020204" pitchFamily="34" charset="0"/>
            </a:endParaRPr>
          </a:p>
        </p:txBody>
      </p:sp>
      <p:sp>
        <p:nvSpPr>
          <p:cNvPr id="2" name="Rectangle 1"/>
          <p:cNvSpPr/>
          <p:nvPr/>
        </p:nvSpPr>
        <p:spPr>
          <a:xfrm>
            <a:off x="463640" y="1326524"/>
            <a:ext cx="11075830" cy="1569660"/>
          </a:xfrm>
          <a:prstGeom prst="rect">
            <a:avLst/>
          </a:prstGeom>
        </p:spPr>
        <p:txBody>
          <a:bodyPr wrap="square">
            <a:spAutoFit/>
          </a:bodyPr>
          <a:lstStyle/>
          <a:p>
            <a:r>
              <a:rPr lang="en-GB" sz="3200" b="1" u="sng" dirty="0">
                <a:solidFill>
                  <a:srgbClr val="002060"/>
                </a:solidFill>
              </a:rPr>
              <a:t>Mass</a:t>
            </a:r>
            <a:endParaRPr lang="en-US" altLang="en-US" sz="3200" dirty="0">
              <a:solidFill>
                <a:srgbClr val="002060"/>
              </a:solidFill>
            </a:endParaRPr>
          </a:p>
          <a:p>
            <a:pPr marL="457200" indent="-457200">
              <a:buFont typeface="Wingdings" panose="05000000000000000000" pitchFamily="2" charset="2"/>
              <a:buChar char="Ø"/>
            </a:pPr>
            <a:r>
              <a:rPr lang="en-GB" sz="3200" dirty="0">
                <a:solidFill>
                  <a:srgbClr val="002060"/>
                </a:solidFill>
              </a:rPr>
              <a:t>School masses will be happening </a:t>
            </a:r>
            <a:r>
              <a:rPr lang="en-GB" sz="3200" dirty="0" smtClean="0">
                <a:solidFill>
                  <a:srgbClr val="002060"/>
                </a:solidFill>
              </a:rPr>
              <a:t>in </a:t>
            </a:r>
            <a:r>
              <a:rPr lang="en-GB" sz="3200" dirty="0" smtClean="0">
                <a:solidFill>
                  <a:srgbClr val="002060"/>
                </a:solidFill>
              </a:rPr>
              <a:t>school and in church. Mass is a special time and it’s important we all treat it as such.</a:t>
            </a:r>
            <a:endParaRPr lang="en-GB" sz="3200" dirty="0">
              <a:solidFill>
                <a:srgbClr val="002060"/>
              </a:solidFill>
            </a:endParaRPr>
          </a:p>
        </p:txBody>
      </p:sp>
      <p:pic>
        <p:nvPicPr>
          <p:cNvPr id="3" name="Picture 2"/>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411980" y="2896184"/>
            <a:ext cx="5179147" cy="3884360"/>
          </a:xfrm>
          <a:prstGeom prst="rect">
            <a:avLst/>
          </a:prstGeom>
          <a:ln>
            <a:noFill/>
          </a:ln>
          <a:effectLst>
            <a:softEdge rad="112500"/>
          </a:effectLst>
        </p:spPr>
      </p:pic>
    </p:spTree>
    <p:extLst>
      <p:ext uri="{BB962C8B-B14F-4D97-AF65-F5344CB8AC3E}">
        <p14:creationId xmlns:p14="http://schemas.microsoft.com/office/powerpoint/2010/main" val="421574861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cstate="print">
            <a:lum bright="70000" contrast="-70000"/>
            <a:extLst>
              <a:ext uri="{BEBA8EAE-BF5A-486C-A8C5-ECC9F3942E4B}">
                <a14:imgProps xmlns:a14="http://schemas.microsoft.com/office/drawing/2010/main">
                  <a14:imgLayer r:embed="rId4">
                    <a14:imgEffect>
                      <a14:saturation sat="400000"/>
                    </a14:imgEffect>
                  </a14:imgLayer>
                </a14:imgProps>
              </a:ext>
              <a:ext uri="{28A0092B-C50C-407E-A947-70E740481C1C}">
                <a14:useLocalDpi xmlns:a14="http://schemas.microsoft.com/office/drawing/2010/main" val="0"/>
              </a:ext>
            </a:extLst>
          </a:blip>
          <a:stretch>
            <a:fillRect/>
          </a:stretch>
        </p:blipFill>
        <p:spPr>
          <a:xfrm>
            <a:off x="3013655" y="26091"/>
            <a:ext cx="6053071" cy="6682591"/>
          </a:xfrm>
          <a:prstGeom prst="rect">
            <a:avLst/>
          </a:prstGeom>
        </p:spPr>
      </p:pic>
      <p:sp>
        <p:nvSpPr>
          <p:cNvPr id="5" name="TextBox 4"/>
          <p:cNvSpPr txBox="1"/>
          <p:nvPr/>
        </p:nvSpPr>
        <p:spPr>
          <a:xfrm>
            <a:off x="360608" y="270456"/>
            <a:ext cx="11526592" cy="646331"/>
          </a:xfrm>
          <a:prstGeom prst="rect">
            <a:avLst/>
          </a:prstGeom>
          <a:noFill/>
        </p:spPr>
        <p:txBody>
          <a:bodyPr wrap="square" rtlCol="0">
            <a:spAutoFit/>
          </a:bodyPr>
          <a:lstStyle/>
          <a:p>
            <a:r>
              <a:rPr lang="en-GB" sz="3600" dirty="0">
                <a:solidFill>
                  <a:srgbClr val="002060"/>
                </a:solidFill>
                <a:latin typeface="Trebuchet MS" panose="020B0603020202020204" pitchFamily="34" charset="0"/>
              </a:rPr>
              <a:t>Curriculum Evening – Year One</a:t>
            </a:r>
          </a:p>
        </p:txBody>
      </p:sp>
      <p:sp>
        <p:nvSpPr>
          <p:cNvPr id="2" name="Rectangle 1"/>
          <p:cNvSpPr/>
          <p:nvPr/>
        </p:nvSpPr>
        <p:spPr>
          <a:xfrm>
            <a:off x="360608" y="1161152"/>
            <a:ext cx="11160832" cy="5447645"/>
          </a:xfrm>
          <a:prstGeom prst="rect">
            <a:avLst/>
          </a:prstGeom>
        </p:spPr>
        <p:txBody>
          <a:bodyPr wrap="square">
            <a:spAutoFit/>
          </a:bodyPr>
          <a:lstStyle/>
          <a:p>
            <a:r>
              <a:rPr lang="en-GB" sz="3200" b="1" u="sng" dirty="0">
                <a:solidFill>
                  <a:srgbClr val="002060"/>
                </a:solidFill>
                <a:latin typeface="Trebuchet MS" panose="020B0603020202020204" pitchFamily="34" charset="0"/>
              </a:rPr>
              <a:t>Reading</a:t>
            </a:r>
          </a:p>
          <a:p>
            <a:endParaRPr lang="en-GB" sz="3200" b="1" u="sng" dirty="0">
              <a:solidFill>
                <a:srgbClr val="002060"/>
              </a:solidFill>
              <a:latin typeface="Trebuchet MS" panose="020B0603020202020204" pitchFamily="34" charset="0"/>
            </a:endParaRPr>
          </a:p>
          <a:p>
            <a:pPr marL="457200" indent="-457200">
              <a:buFont typeface="Wingdings" panose="05000000000000000000" pitchFamily="2" charset="2"/>
              <a:buChar char="Ø"/>
            </a:pPr>
            <a:r>
              <a:rPr lang="en-GB" sz="3200" dirty="0">
                <a:solidFill>
                  <a:srgbClr val="002060"/>
                </a:solidFill>
                <a:latin typeface="Trebuchet MS" panose="020B0603020202020204" pitchFamily="34" charset="0"/>
              </a:rPr>
              <a:t>We hear children read as part of lessons, 1:1, small groups and during phonics activities.</a:t>
            </a:r>
          </a:p>
          <a:p>
            <a:pPr marL="457200" indent="-457200">
              <a:buFont typeface="Wingdings" panose="05000000000000000000" pitchFamily="2" charset="2"/>
              <a:buChar char="Ø"/>
            </a:pPr>
            <a:r>
              <a:rPr lang="en-GB" sz="3200" dirty="0">
                <a:solidFill>
                  <a:srgbClr val="002060"/>
                </a:solidFill>
                <a:latin typeface="Trebuchet MS" panose="020B0603020202020204" pitchFamily="34" charset="0"/>
              </a:rPr>
              <a:t>Reading lists </a:t>
            </a:r>
            <a:r>
              <a:rPr lang="en-GB" sz="3200" dirty="0" smtClean="0">
                <a:solidFill>
                  <a:srgbClr val="002060"/>
                </a:solidFill>
                <a:latin typeface="Trebuchet MS" panose="020B0603020202020204" pitchFamily="34" charset="0"/>
              </a:rPr>
              <a:t>– next slide</a:t>
            </a:r>
            <a:endParaRPr lang="en-GB" sz="3200" dirty="0">
              <a:solidFill>
                <a:srgbClr val="002060"/>
              </a:solidFill>
              <a:latin typeface="Trebuchet MS" panose="020B0603020202020204" pitchFamily="34" charset="0"/>
            </a:endParaRPr>
          </a:p>
          <a:p>
            <a:pPr marL="457200" indent="-457200">
              <a:buFont typeface="Wingdings" panose="05000000000000000000" pitchFamily="2" charset="2"/>
              <a:buChar char="Ø"/>
            </a:pPr>
            <a:r>
              <a:rPr lang="en-GB" sz="3200" dirty="0">
                <a:solidFill>
                  <a:srgbClr val="002060"/>
                </a:solidFill>
                <a:latin typeface="Trebuchet MS" panose="020B0603020202020204" pitchFamily="34" charset="0"/>
              </a:rPr>
              <a:t>School library and class library – birthday book contribution</a:t>
            </a:r>
          </a:p>
          <a:p>
            <a:pPr marL="457200" indent="-457200">
              <a:buFont typeface="Wingdings" panose="05000000000000000000" pitchFamily="2" charset="2"/>
              <a:buChar char="Ø"/>
            </a:pPr>
            <a:r>
              <a:rPr lang="en-GB" sz="3200" dirty="0">
                <a:solidFill>
                  <a:srgbClr val="002060"/>
                </a:solidFill>
                <a:latin typeface="Trebuchet MS" panose="020B0603020202020204" pitchFamily="34" charset="0"/>
              </a:rPr>
              <a:t>Read daily and comment in reading records – </a:t>
            </a:r>
            <a:r>
              <a:rPr lang="en-GB" sz="2000" i="1" dirty="0">
                <a:solidFill>
                  <a:srgbClr val="002060"/>
                </a:solidFill>
                <a:latin typeface="Trebuchet MS" panose="020B0603020202020204" pitchFamily="34" charset="0"/>
              </a:rPr>
              <a:t>this is </a:t>
            </a:r>
            <a:r>
              <a:rPr lang="en-GB" sz="2000" i="1" dirty="0" smtClean="0">
                <a:solidFill>
                  <a:srgbClr val="002060"/>
                </a:solidFill>
                <a:latin typeface="Trebuchet MS" panose="020B0603020202020204" pitchFamily="34" charset="0"/>
              </a:rPr>
              <a:t>essential</a:t>
            </a:r>
          </a:p>
          <a:p>
            <a:pPr marL="457200" indent="-457200">
              <a:buFont typeface="Wingdings" panose="05000000000000000000" pitchFamily="2" charset="2"/>
              <a:buChar char="Ø"/>
            </a:pPr>
            <a:r>
              <a:rPr lang="en-GB" sz="2000" i="1" dirty="0" smtClean="0">
                <a:solidFill>
                  <a:srgbClr val="002060"/>
                </a:solidFill>
                <a:latin typeface="Trebuchet MS" panose="020B0603020202020204" pitchFamily="34" charset="0"/>
              </a:rPr>
              <a:t>10 minutes are the minimum required to build reading stamina. Very important for </a:t>
            </a:r>
            <a:r>
              <a:rPr lang="en-GB" sz="2000" i="1" dirty="0" err="1" smtClean="0">
                <a:solidFill>
                  <a:srgbClr val="002060"/>
                </a:solidFill>
                <a:latin typeface="Trebuchet MS" panose="020B0603020202020204" pitchFamily="34" charset="0"/>
              </a:rPr>
              <a:t>Yr</a:t>
            </a:r>
            <a:r>
              <a:rPr lang="en-GB" sz="2000" i="1" dirty="0" smtClean="0">
                <a:solidFill>
                  <a:srgbClr val="002060"/>
                </a:solidFill>
                <a:latin typeface="Trebuchet MS" panose="020B0603020202020204" pitchFamily="34" charset="0"/>
              </a:rPr>
              <a:t> 2 SATs.</a:t>
            </a:r>
            <a:endParaRPr lang="en-GB" sz="2000" i="1" dirty="0">
              <a:solidFill>
                <a:srgbClr val="002060"/>
              </a:solidFill>
              <a:latin typeface="Trebuchet MS" panose="020B0603020202020204" pitchFamily="34" charset="0"/>
            </a:endParaRPr>
          </a:p>
          <a:p>
            <a:pPr marL="457200" indent="-457200">
              <a:buFont typeface="Wingdings" panose="05000000000000000000" pitchFamily="2" charset="2"/>
              <a:buChar char="Ø"/>
            </a:pPr>
            <a:r>
              <a:rPr lang="en-GB" sz="3200" dirty="0">
                <a:solidFill>
                  <a:srgbClr val="002060"/>
                </a:solidFill>
                <a:latin typeface="Trebuchet MS" panose="020B0603020202020204" pitchFamily="34" charset="0"/>
              </a:rPr>
              <a:t>Books changed on Monday and Thursday.</a:t>
            </a:r>
          </a:p>
          <a:p>
            <a:pPr marL="457200" indent="-457200">
              <a:buFont typeface="Wingdings" panose="05000000000000000000" pitchFamily="2" charset="2"/>
              <a:buChar char="Ø"/>
            </a:pPr>
            <a:endParaRPr lang="en-GB" sz="2000" i="1" dirty="0">
              <a:solidFill>
                <a:srgbClr val="002060"/>
              </a:solidFill>
              <a:latin typeface="Trebuchet MS" panose="020B0603020202020204" pitchFamily="34" charset="0"/>
            </a:endParaRPr>
          </a:p>
        </p:txBody>
      </p:sp>
    </p:spTree>
    <p:extLst>
      <p:ext uri="{BB962C8B-B14F-4D97-AF65-F5344CB8AC3E}">
        <p14:creationId xmlns:p14="http://schemas.microsoft.com/office/powerpoint/2010/main" val="200667363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sp>
        <p:nvSpPr>
          <p:cNvPr id="4" name="Slide Number Placeholder 3"/>
          <p:cNvSpPr>
            <a:spLocks noGrp="1"/>
          </p:cNvSpPr>
          <p:nvPr>
            <p:ph type="sldNum" sz="quarter" idx="12"/>
          </p:nvPr>
        </p:nvSpPr>
        <p:spPr/>
        <p:txBody>
          <a:bodyPr/>
          <a:lstStyle/>
          <a:p>
            <a:fld id="{00A3D1B2-0B8D-4DFD-9DBF-BD78EBF9197C}" type="slidenum">
              <a:rPr lang="en-GB" smtClean="0"/>
              <a:t>7</a:t>
            </a:fld>
            <a:endParaRPr lang="en-GB"/>
          </a:p>
        </p:txBody>
      </p:sp>
      <p:pic>
        <p:nvPicPr>
          <p:cNvPr id="5" name="Picture 4"/>
          <p:cNvPicPr>
            <a:picLocks noChangeAspect="1"/>
          </p:cNvPicPr>
          <p:nvPr/>
        </p:nvPicPr>
        <p:blipFill>
          <a:blip r:embed="rId2"/>
          <a:stretch>
            <a:fillRect/>
          </a:stretch>
        </p:blipFill>
        <p:spPr>
          <a:xfrm>
            <a:off x="922215" y="-9023"/>
            <a:ext cx="10347569" cy="6867023"/>
          </a:xfrm>
          <a:prstGeom prst="rect">
            <a:avLst/>
          </a:prstGeom>
        </p:spPr>
      </p:pic>
    </p:spTree>
    <p:extLst>
      <p:ext uri="{BB962C8B-B14F-4D97-AF65-F5344CB8AC3E}">
        <p14:creationId xmlns:p14="http://schemas.microsoft.com/office/powerpoint/2010/main" val="253322986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sp>
        <p:nvSpPr>
          <p:cNvPr id="4" name="Slide Number Placeholder 3"/>
          <p:cNvSpPr>
            <a:spLocks noGrp="1"/>
          </p:cNvSpPr>
          <p:nvPr>
            <p:ph type="sldNum" sz="quarter" idx="12"/>
          </p:nvPr>
        </p:nvSpPr>
        <p:spPr/>
        <p:txBody>
          <a:bodyPr/>
          <a:lstStyle/>
          <a:p>
            <a:fld id="{00A3D1B2-0B8D-4DFD-9DBF-BD78EBF9197C}" type="slidenum">
              <a:rPr lang="en-GB" smtClean="0"/>
              <a:t>8</a:t>
            </a:fld>
            <a:endParaRPr lang="en-GB"/>
          </a:p>
        </p:txBody>
      </p:sp>
      <p:pic>
        <p:nvPicPr>
          <p:cNvPr id="5" name="Picture 4"/>
          <p:cNvPicPr>
            <a:picLocks noChangeAspect="1"/>
          </p:cNvPicPr>
          <p:nvPr/>
        </p:nvPicPr>
        <p:blipFill>
          <a:blip r:embed="rId2"/>
          <a:stretch>
            <a:fillRect/>
          </a:stretch>
        </p:blipFill>
        <p:spPr>
          <a:xfrm>
            <a:off x="922216" y="0"/>
            <a:ext cx="10324122" cy="6848753"/>
          </a:xfrm>
          <a:prstGeom prst="rect">
            <a:avLst/>
          </a:prstGeom>
        </p:spPr>
      </p:pic>
      <p:sp>
        <p:nvSpPr>
          <p:cNvPr id="6" name="Oval 5"/>
          <p:cNvSpPr/>
          <p:nvPr/>
        </p:nvSpPr>
        <p:spPr>
          <a:xfrm>
            <a:off x="2938585" y="742462"/>
            <a:ext cx="1016000" cy="1375507"/>
          </a:xfrm>
          <a:prstGeom prst="ellipse">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403871971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cstate="print">
            <a:lum bright="70000" contrast="-70000"/>
            <a:extLst>
              <a:ext uri="{BEBA8EAE-BF5A-486C-A8C5-ECC9F3942E4B}">
                <a14:imgProps xmlns:a14="http://schemas.microsoft.com/office/drawing/2010/main">
                  <a14:imgLayer r:embed="rId4">
                    <a14:imgEffect>
                      <a14:saturation sat="400000"/>
                    </a14:imgEffect>
                  </a14:imgLayer>
                </a14:imgProps>
              </a:ext>
              <a:ext uri="{28A0092B-C50C-407E-A947-70E740481C1C}">
                <a14:useLocalDpi xmlns:a14="http://schemas.microsoft.com/office/drawing/2010/main" val="0"/>
              </a:ext>
            </a:extLst>
          </a:blip>
          <a:stretch>
            <a:fillRect/>
          </a:stretch>
        </p:blipFill>
        <p:spPr>
          <a:xfrm>
            <a:off x="3013655" y="26091"/>
            <a:ext cx="6053071" cy="6682591"/>
          </a:xfrm>
          <a:prstGeom prst="rect">
            <a:avLst/>
          </a:prstGeom>
        </p:spPr>
      </p:pic>
      <p:sp>
        <p:nvSpPr>
          <p:cNvPr id="2" name="Rectangle 1"/>
          <p:cNvSpPr/>
          <p:nvPr/>
        </p:nvSpPr>
        <p:spPr>
          <a:xfrm>
            <a:off x="413851" y="859007"/>
            <a:ext cx="7525555" cy="5016758"/>
          </a:xfrm>
          <a:prstGeom prst="rect">
            <a:avLst/>
          </a:prstGeom>
        </p:spPr>
        <p:txBody>
          <a:bodyPr wrap="square">
            <a:spAutoFit/>
          </a:bodyPr>
          <a:lstStyle/>
          <a:p>
            <a:r>
              <a:rPr lang="en-GB" sz="3200" b="1" u="sng" dirty="0">
                <a:solidFill>
                  <a:srgbClr val="002060"/>
                </a:solidFill>
              </a:rPr>
              <a:t>Writing in KS1</a:t>
            </a:r>
          </a:p>
          <a:p>
            <a:endParaRPr lang="en-GB" sz="3200" b="1" u="sng" dirty="0">
              <a:solidFill>
                <a:srgbClr val="002060"/>
              </a:solidFill>
            </a:endParaRPr>
          </a:p>
          <a:p>
            <a:pPr marL="457200" indent="-457200">
              <a:buFont typeface="Wingdings" panose="05000000000000000000" pitchFamily="2" charset="2"/>
              <a:buChar char="Ø"/>
            </a:pPr>
            <a:r>
              <a:rPr lang="en-GB" sz="3200" dirty="0">
                <a:solidFill>
                  <a:srgbClr val="002060"/>
                </a:solidFill>
              </a:rPr>
              <a:t>Correct pencil grip</a:t>
            </a:r>
          </a:p>
          <a:p>
            <a:pPr marL="457200" indent="-457200">
              <a:buFont typeface="Wingdings" panose="05000000000000000000" pitchFamily="2" charset="2"/>
              <a:buChar char="Ø"/>
            </a:pPr>
            <a:r>
              <a:rPr lang="en-GB" sz="3200" dirty="0">
                <a:solidFill>
                  <a:srgbClr val="002060"/>
                </a:solidFill>
              </a:rPr>
              <a:t>Looking for use of sounds when writing</a:t>
            </a:r>
          </a:p>
          <a:p>
            <a:pPr marL="457200" indent="-457200">
              <a:buFont typeface="Wingdings" panose="05000000000000000000" pitchFamily="2" charset="2"/>
              <a:buChar char="Ø"/>
            </a:pPr>
            <a:r>
              <a:rPr lang="en-GB" sz="3200" dirty="0">
                <a:solidFill>
                  <a:srgbClr val="002060"/>
                </a:solidFill>
              </a:rPr>
              <a:t>Finger spaces</a:t>
            </a:r>
          </a:p>
          <a:p>
            <a:pPr marL="457200" indent="-457200">
              <a:buFont typeface="Wingdings" panose="05000000000000000000" pitchFamily="2" charset="2"/>
              <a:buChar char="Ø"/>
            </a:pPr>
            <a:r>
              <a:rPr lang="en-GB" sz="3200" dirty="0">
                <a:solidFill>
                  <a:srgbClr val="002060"/>
                </a:solidFill>
              </a:rPr>
              <a:t>Correct letter formation </a:t>
            </a:r>
          </a:p>
          <a:p>
            <a:pPr marL="457200" indent="-457200">
              <a:buFont typeface="Wingdings" panose="05000000000000000000" pitchFamily="2" charset="2"/>
              <a:buChar char="Ø"/>
            </a:pPr>
            <a:r>
              <a:rPr lang="en-GB" sz="3200" dirty="0">
                <a:solidFill>
                  <a:srgbClr val="002060"/>
                </a:solidFill>
              </a:rPr>
              <a:t>Capital letters and full stops</a:t>
            </a:r>
          </a:p>
          <a:p>
            <a:pPr marL="457200" indent="-457200">
              <a:buFont typeface="Wingdings" panose="05000000000000000000" pitchFamily="2" charset="2"/>
              <a:buChar char="Ø"/>
            </a:pPr>
            <a:r>
              <a:rPr lang="en-GB" sz="3200" dirty="0">
                <a:solidFill>
                  <a:srgbClr val="002060"/>
                </a:solidFill>
              </a:rPr>
              <a:t>Neat presentation</a:t>
            </a:r>
          </a:p>
          <a:p>
            <a:pPr marL="457200" indent="-457200">
              <a:buFont typeface="Wingdings" panose="05000000000000000000" pitchFamily="2" charset="2"/>
              <a:buChar char="Ø"/>
            </a:pPr>
            <a:r>
              <a:rPr lang="en-GB" sz="3200" dirty="0" err="1">
                <a:solidFill>
                  <a:srgbClr val="002060"/>
                </a:solidFill>
              </a:rPr>
              <a:t>SPaG</a:t>
            </a:r>
            <a:endParaRPr lang="en-GB" sz="3200" dirty="0">
              <a:solidFill>
                <a:srgbClr val="002060"/>
              </a:solidFill>
            </a:endParaRPr>
          </a:p>
          <a:p>
            <a:pPr marL="457200" indent="-457200">
              <a:buFont typeface="Wingdings" panose="05000000000000000000" pitchFamily="2" charset="2"/>
              <a:buChar char="Ø"/>
            </a:pPr>
            <a:r>
              <a:rPr lang="en-GB" sz="3200" dirty="0">
                <a:solidFill>
                  <a:srgbClr val="002060"/>
                </a:solidFill>
              </a:rPr>
              <a:t>Different </a:t>
            </a:r>
            <a:r>
              <a:rPr lang="en-GB" sz="3200" dirty="0" smtClean="0">
                <a:solidFill>
                  <a:srgbClr val="002060"/>
                </a:solidFill>
              </a:rPr>
              <a:t>genres</a:t>
            </a:r>
          </a:p>
        </p:txBody>
      </p:sp>
      <p:pic>
        <p:nvPicPr>
          <p:cNvPr id="2050" name="Picture 2" descr="http://www.writingforward.com/wp-content/uploads/2007/08/daily-writing.jpg">
            <a:hlinkClick r:id="rId5"/>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553450" y="4061197"/>
            <a:ext cx="3333750" cy="2209801"/>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p:cNvSpPr txBox="1"/>
          <p:nvPr/>
        </p:nvSpPr>
        <p:spPr>
          <a:xfrm>
            <a:off x="360608" y="270456"/>
            <a:ext cx="11526592" cy="646331"/>
          </a:xfrm>
          <a:prstGeom prst="rect">
            <a:avLst/>
          </a:prstGeom>
          <a:noFill/>
        </p:spPr>
        <p:txBody>
          <a:bodyPr wrap="square" rtlCol="0">
            <a:spAutoFit/>
          </a:bodyPr>
          <a:lstStyle/>
          <a:p>
            <a:r>
              <a:rPr lang="en-GB" sz="3600" dirty="0">
                <a:solidFill>
                  <a:srgbClr val="002060"/>
                </a:solidFill>
                <a:latin typeface="Trebuchet MS" panose="020B0603020202020204" pitchFamily="34" charset="0"/>
              </a:rPr>
              <a:t>Curriculum Evening – Year One</a:t>
            </a:r>
          </a:p>
        </p:txBody>
      </p:sp>
    </p:spTree>
    <p:extLst>
      <p:ext uri="{BB962C8B-B14F-4D97-AF65-F5344CB8AC3E}">
        <p14:creationId xmlns:p14="http://schemas.microsoft.com/office/powerpoint/2010/main" val="2558493279"/>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cstate="print">
            <a:lum bright="70000" contrast="-70000"/>
            <a:extLst>
              <a:ext uri="{BEBA8EAE-BF5A-486C-A8C5-ECC9F3942E4B}">
                <a14:imgProps xmlns:a14="http://schemas.microsoft.com/office/drawing/2010/main">
                  <a14:imgLayer r:embed="rId4">
                    <a14:imgEffect>
                      <a14:saturation sat="400000"/>
                    </a14:imgEffect>
                  </a14:imgLayer>
                </a14:imgProps>
              </a:ext>
              <a:ext uri="{28A0092B-C50C-407E-A947-70E740481C1C}">
                <a14:useLocalDpi xmlns:a14="http://schemas.microsoft.com/office/drawing/2010/main" val="0"/>
              </a:ext>
            </a:extLst>
          </a:blip>
          <a:stretch>
            <a:fillRect/>
          </a:stretch>
        </p:blipFill>
        <p:spPr>
          <a:xfrm>
            <a:off x="3013655" y="26091"/>
            <a:ext cx="6053071" cy="6682591"/>
          </a:xfrm>
          <a:prstGeom prst="rect">
            <a:avLst/>
          </a:prstGeom>
        </p:spPr>
      </p:pic>
      <p:sp>
        <p:nvSpPr>
          <p:cNvPr id="5" name="TextBox 4"/>
          <p:cNvSpPr txBox="1"/>
          <p:nvPr/>
        </p:nvSpPr>
        <p:spPr>
          <a:xfrm>
            <a:off x="360608" y="270456"/>
            <a:ext cx="11526592" cy="646331"/>
          </a:xfrm>
          <a:prstGeom prst="rect">
            <a:avLst/>
          </a:prstGeom>
          <a:noFill/>
        </p:spPr>
        <p:txBody>
          <a:bodyPr wrap="square" rtlCol="0">
            <a:spAutoFit/>
          </a:bodyPr>
          <a:lstStyle/>
          <a:p>
            <a:r>
              <a:rPr lang="en-GB" sz="3600" dirty="0">
                <a:solidFill>
                  <a:srgbClr val="002060"/>
                </a:solidFill>
                <a:latin typeface="Trebuchet MS" panose="020B0603020202020204" pitchFamily="34" charset="0"/>
              </a:rPr>
              <a:t>Curriculum Evening – Year One</a:t>
            </a:r>
          </a:p>
        </p:txBody>
      </p:sp>
      <p:sp>
        <p:nvSpPr>
          <p:cNvPr id="2" name="TextBox 1"/>
          <p:cNvSpPr txBox="1"/>
          <p:nvPr/>
        </p:nvSpPr>
        <p:spPr>
          <a:xfrm>
            <a:off x="553792" y="1416676"/>
            <a:ext cx="7972022" cy="4524315"/>
          </a:xfrm>
          <a:prstGeom prst="rect">
            <a:avLst/>
          </a:prstGeom>
          <a:noFill/>
        </p:spPr>
        <p:txBody>
          <a:bodyPr wrap="square" rtlCol="0">
            <a:spAutoFit/>
          </a:bodyPr>
          <a:lstStyle/>
          <a:p>
            <a:r>
              <a:rPr lang="en-GB" altLang="en-US" sz="3200" b="1" u="sng" dirty="0">
                <a:solidFill>
                  <a:srgbClr val="002060"/>
                </a:solidFill>
                <a:latin typeface="Trebuchet MS" panose="020B0603020202020204" pitchFamily="34" charset="0"/>
              </a:rPr>
              <a:t>Handwriting </a:t>
            </a:r>
          </a:p>
          <a:p>
            <a:endParaRPr lang="en-GB" altLang="en-US" sz="3200" u="sng" dirty="0">
              <a:solidFill>
                <a:srgbClr val="002060"/>
              </a:solidFill>
              <a:latin typeface="Trebuchet MS" panose="020B0603020202020204" pitchFamily="34" charset="0"/>
            </a:endParaRPr>
          </a:p>
          <a:p>
            <a:pPr>
              <a:buFont typeface="Wingdings" panose="05000000000000000000" pitchFamily="2" charset="2"/>
              <a:buChar char="Ø"/>
            </a:pPr>
            <a:r>
              <a:rPr lang="en-GB" altLang="en-US" sz="3200" dirty="0" err="1" smtClean="0">
                <a:solidFill>
                  <a:srgbClr val="002060"/>
                </a:solidFill>
                <a:latin typeface="Trebuchet MS" panose="020B0603020202020204" pitchFamily="34" charset="0"/>
              </a:rPr>
              <a:t>Precursive</a:t>
            </a:r>
            <a:r>
              <a:rPr lang="en-GB" altLang="en-US" sz="3200" dirty="0" smtClean="0">
                <a:solidFill>
                  <a:srgbClr val="002060"/>
                </a:solidFill>
                <a:latin typeface="Trebuchet MS" panose="020B0603020202020204" pitchFamily="34" charset="0"/>
              </a:rPr>
              <a:t> Script, letter joins by end of </a:t>
            </a:r>
            <a:r>
              <a:rPr lang="en-GB" altLang="en-US" sz="3200" dirty="0" err="1" smtClean="0">
                <a:solidFill>
                  <a:srgbClr val="002060"/>
                </a:solidFill>
                <a:latin typeface="Trebuchet MS" panose="020B0603020202020204" pitchFamily="34" charset="0"/>
              </a:rPr>
              <a:t>Yr</a:t>
            </a:r>
            <a:r>
              <a:rPr lang="en-GB" altLang="en-US" sz="3200" dirty="0" smtClean="0">
                <a:solidFill>
                  <a:srgbClr val="002060"/>
                </a:solidFill>
                <a:latin typeface="Trebuchet MS" panose="020B0603020202020204" pitchFamily="34" charset="0"/>
              </a:rPr>
              <a:t> 1  </a:t>
            </a:r>
            <a:endParaRPr lang="en-GB" altLang="en-US" sz="3200" dirty="0">
              <a:solidFill>
                <a:srgbClr val="002060"/>
              </a:solidFill>
              <a:latin typeface="Trebuchet MS" panose="020B0603020202020204" pitchFamily="34" charset="0"/>
            </a:endParaRPr>
          </a:p>
          <a:p>
            <a:pPr>
              <a:buFont typeface="Wingdings" panose="05000000000000000000" pitchFamily="2" charset="2"/>
              <a:buChar char="Ø"/>
            </a:pPr>
            <a:r>
              <a:rPr lang="en-GB" altLang="en-US" sz="3200" dirty="0">
                <a:solidFill>
                  <a:srgbClr val="002060"/>
                </a:solidFill>
                <a:latin typeface="Trebuchet MS" panose="020B0603020202020204" pitchFamily="34" charset="0"/>
              </a:rPr>
              <a:t>Letter </a:t>
            </a:r>
            <a:r>
              <a:rPr lang="en-GB" altLang="en-US" sz="3200" dirty="0" smtClean="0">
                <a:solidFill>
                  <a:srgbClr val="002060"/>
                </a:solidFill>
                <a:latin typeface="Trebuchet MS" panose="020B0603020202020204" pitchFamily="34" charset="0"/>
              </a:rPr>
              <a:t>spacing and formation linked to phonics</a:t>
            </a:r>
            <a:endParaRPr lang="en-GB" altLang="en-US" sz="3200" dirty="0">
              <a:solidFill>
                <a:srgbClr val="002060"/>
              </a:solidFill>
              <a:latin typeface="Trebuchet MS" panose="020B0603020202020204" pitchFamily="34" charset="0"/>
            </a:endParaRPr>
          </a:p>
          <a:p>
            <a:pPr>
              <a:buFont typeface="Wingdings" panose="05000000000000000000" pitchFamily="2" charset="2"/>
              <a:buChar char="Ø"/>
            </a:pPr>
            <a:r>
              <a:rPr lang="en-GB" altLang="en-US" sz="3200" dirty="0">
                <a:solidFill>
                  <a:srgbClr val="002060"/>
                </a:solidFill>
                <a:latin typeface="Trebuchet MS" panose="020B0603020202020204" pitchFamily="34" charset="0"/>
              </a:rPr>
              <a:t>High expectations &amp; pride in their </a:t>
            </a:r>
            <a:r>
              <a:rPr lang="en-GB" altLang="en-US" sz="3200" dirty="0" smtClean="0">
                <a:solidFill>
                  <a:srgbClr val="002060"/>
                </a:solidFill>
                <a:latin typeface="Trebuchet MS" panose="020B0603020202020204" pitchFamily="34" charset="0"/>
              </a:rPr>
              <a:t>work. On the line, ascenders and </a:t>
            </a:r>
            <a:r>
              <a:rPr lang="en-GB" altLang="en-US" sz="3200" dirty="0" err="1" smtClean="0">
                <a:solidFill>
                  <a:srgbClr val="002060"/>
                </a:solidFill>
                <a:latin typeface="Trebuchet MS" panose="020B0603020202020204" pitchFamily="34" charset="0"/>
              </a:rPr>
              <a:t>decenders</a:t>
            </a:r>
            <a:r>
              <a:rPr lang="en-GB" altLang="en-US" sz="3200" dirty="0" smtClean="0">
                <a:solidFill>
                  <a:srgbClr val="002060"/>
                </a:solidFill>
                <a:latin typeface="Trebuchet MS" panose="020B0603020202020204" pitchFamily="34" charset="0"/>
              </a:rPr>
              <a:t>.</a:t>
            </a:r>
            <a:endParaRPr lang="en-GB" altLang="en-US" sz="3200" dirty="0">
              <a:solidFill>
                <a:srgbClr val="002060"/>
              </a:solidFill>
              <a:latin typeface="Trebuchet MS" panose="020B0603020202020204" pitchFamily="34" charset="0"/>
            </a:endParaRPr>
          </a:p>
          <a:p>
            <a:endParaRPr lang="en-GB" altLang="en-US" sz="3200" dirty="0">
              <a:solidFill>
                <a:srgbClr val="002060"/>
              </a:solidFill>
            </a:endParaRPr>
          </a:p>
        </p:txBody>
      </p:sp>
      <p:pic>
        <p:nvPicPr>
          <p:cNvPr id="3" name="Picture 2"/>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8328454" y="4015169"/>
            <a:ext cx="3558746" cy="2669896"/>
          </a:xfrm>
          <a:prstGeom prst="rect">
            <a:avLst/>
          </a:prstGeom>
        </p:spPr>
      </p:pic>
    </p:spTree>
    <p:extLst>
      <p:ext uri="{BB962C8B-B14F-4D97-AF65-F5344CB8AC3E}">
        <p14:creationId xmlns:p14="http://schemas.microsoft.com/office/powerpoint/2010/main" val="2261461489"/>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cstate="print">
            <a:lum bright="70000" contrast="-70000"/>
            <a:extLst>
              <a:ext uri="{BEBA8EAE-BF5A-486C-A8C5-ECC9F3942E4B}">
                <a14:imgProps xmlns:a14="http://schemas.microsoft.com/office/drawing/2010/main">
                  <a14:imgLayer r:embed="rId4">
                    <a14:imgEffect>
                      <a14:saturation sat="400000"/>
                    </a14:imgEffect>
                  </a14:imgLayer>
                </a14:imgProps>
              </a:ext>
              <a:ext uri="{28A0092B-C50C-407E-A947-70E740481C1C}">
                <a14:useLocalDpi xmlns:a14="http://schemas.microsoft.com/office/drawing/2010/main" val="0"/>
              </a:ext>
            </a:extLst>
          </a:blip>
          <a:stretch>
            <a:fillRect/>
          </a:stretch>
        </p:blipFill>
        <p:spPr>
          <a:xfrm>
            <a:off x="3013655" y="26091"/>
            <a:ext cx="6053071" cy="6682591"/>
          </a:xfrm>
          <a:prstGeom prst="rect">
            <a:avLst/>
          </a:prstGeom>
        </p:spPr>
      </p:pic>
      <p:sp>
        <p:nvSpPr>
          <p:cNvPr id="5" name="TextBox 4"/>
          <p:cNvSpPr txBox="1"/>
          <p:nvPr/>
        </p:nvSpPr>
        <p:spPr>
          <a:xfrm>
            <a:off x="360608" y="270456"/>
            <a:ext cx="11526592" cy="646331"/>
          </a:xfrm>
          <a:prstGeom prst="rect">
            <a:avLst/>
          </a:prstGeom>
          <a:noFill/>
        </p:spPr>
        <p:txBody>
          <a:bodyPr wrap="square" rtlCol="0">
            <a:spAutoFit/>
          </a:bodyPr>
          <a:lstStyle/>
          <a:p>
            <a:r>
              <a:rPr lang="en-GB" sz="3600" dirty="0">
                <a:solidFill>
                  <a:srgbClr val="002060"/>
                </a:solidFill>
                <a:latin typeface="Trebuchet MS" panose="020B0603020202020204" pitchFamily="34" charset="0"/>
              </a:rPr>
              <a:t>Curriculum Evening – Year One</a:t>
            </a:r>
          </a:p>
        </p:txBody>
      </p:sp>
      <p:sp>
        <p:nvSpPr>
          <p:cNvPr id="6" name="TextBox 5"/>
          <p:cNvSpPr txBox="1"/>
          <p:nvPr/>
        </p:nvSpPr>
        <p:spPr>
          <a:xfrm>
            <a:off x="360608" y="1334389"/>
            <a:ext cx="7328079" cy="3046988"/>
          </a:xfrm>
          <a:prstGeom prst="rect">
            <a:avLst/>
          </a:prstGeom>
          <a:noFill/>
        </p:spPr>
        <p:txBody>
          <a:bodyPr wrap="square" rtlCol="0">
            <a:spAutoFit/>
          </a:bodyPr>
          <a:lstStyle/>
          <a:p>
            <a:r>
              <a:rPr lang="en-GB" sz="3200" b="1" u="sng" dirty="0">
                <a:solidFill>
                  <a:srgbClr val="002060"/>
                </a:solidFill>
              </a:rPr>
              <a:t>Mathematics</a:t>
            </a:r>
          </a:p>
          <a:p>
            <a:endParaRPr lang="en-GB" sz="3200" dirty="0">
              <a:solidFill>
                <a:srgbClr val="002060"/>
              </a:solidFill>
            </a:endParaRPr>
          </a:p>
          <a:p>
            <a:pPr marL="457200" indent="-457200">
              <a:buFont typeface="Wingdings" panose="05000000000000000000" pitchFamily="2" charset="2"/>
              <a:buChar char="Ø"/>
            </a:pPr>
            <a:r>
              <a:rPr lang="en-GB" sz="3200" dirty="0">
                <a:solidFill>
                  <a:srgbClr val="002060"/>
                </a:solidFill>
              </a:rPr>
              <a:t>Mathematical </a:t>
            </a:r>
            <a:r>
              <a:rPr lang="en-GB" sz="3200" dirty="0" smtClean="0">
                <a:solidFill>
                  <a:srgbClr val="002060"/>
                </a:solidFill>
              </a:rPr>
              <a:t>skills:</a:t>
            </a:r>
            <a:br>
              <a:rPr lang="en-GB" sz="3200" dirty="0" smtClean="0">
                <a:solidFill>
                  <a:srgbClr val="002060"/>
                </a:solidFill>
              </a:rPr>
            </a:br>
            <a:r>
              <a:rPr lang="en-GB" sz="3200" dirty="0" smtClean="0">
                <a:solidFill>
                  <a:srgbClr val="002060"/>
                </a:solidFill>
              </a:rPr>
              <a:t>reasoning and critical thinking</a:t>
            </a:r>
            <a:endParaRPr lang="en-GB" sz="3200" dirty="0">
              <a:solidFill>
                <a:srgbClr val="002060"/>
              </a:solidFill>
            </a:endParaRPr>
          </a:p>
          <a:p>
            <a:pPr marL="457200" indent="-457200">
              <a:buFont typeface="Wingdings" panose="05000000000000000000" pitchFamily="2" charset="2"/>
              <a:buChar char="Ø"/>
            </a:pPr>
            <a:r>
              <a:rPr lang="en-GB" sz="3200" dirty="0">
                <a:solidFill>
                  <a:srgbClr val="002060"/>
                </a:solidFill>
              </a:rPr>
              <a:t>Application to real life </a:t>
            </a:r>
            <a:r>
              <a:rPr lang="en-GB" sz="3200" dirty="0" smtClean="0">
                <a:solidFill>
                  <a:srgbClr val="002060"/>
                </a:solidFill>
              </a:rPr>
              <a:t>situations</a:t>
            </a:r>
            <a:endParaRPr lang="en-GB" sz="3200" dirty="0">
              <a:solidFill>
                <a:srgbClr val="002060"/>
              </a:solidFill>
            </a:endParaRPr>
          </a:p>
          <a:p>
            <a:endParaRPr lang="en-GB" sz="3200" dirty="0">
              <a:solidFill>
                <a:srgbClr val="002060"/>
              </a:solidFill>
            </a:endParaRPr>
          </a:p>
        </p:txBody>
      </p:sp>
      <p:pic>
        <p:nvPicPr>
          <p:cNvPr id="7" name="Picture 2" descr="http://www.st-james78.lancsngfl.ac.uk/images/library/Parents%20Page/MATHS%201.gif">
            <a:hlinkClick r:id="rId5"/>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688687" y="3015144"/>
            <a:ext cx="3800475" cy="34480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57817076"/>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dirty="0"/>
          </a:p>
        </p:txBody>
      </p:sp>
      <p:sp>
        <p:nvSpPr>
          <p:cNvPr id="4" name="Slide Number Placeholder 3"/>
          <p:cNvSpPr>
            <a:spLocks noGrp="1"/>
          </p:cNvSpPr>
          <p:nvPr>
            <p:ph type="sldNum" sz="quarter" idx="12"/>
          </p:nvPr>
        </p:nvSpPr>
        <p:spPr/>
        <p:txBody>
          <a:bodyPr/>
          <a:lstStyle/>
          <a:p>
            <a:fld id="{00A3D1B2-0B8D-4DFD-9DBF-BD78EBF9197C}" type="slidenum">
              <a:rPr lang="en-GB" smtClean="0"/>
              <a:t>12</a:t>
            </a:fld>
            <a:endParaRPr lang="en-GB"/>
          </a:p>
        </p:txBody>
      </p:sp>
      <p:pic>
        <p:nvPicPr>
          <p:cNvPr id="5" name="Picture 4"/>
          <p:cNvPicPr>
            <a:picLocks noChangeAspect="1"/>
          </p:cNvPicPr>
          <p:nvPr/>
        </p:nvPicPr>
        <p:blipFill>
          <a:blip r:embed="rId2"/>
          <a:stretch>
            <a:fillRect/>
          </a:stretch>
        </p:blipFill>
        <p:spPr>
          <a:xfrm>
            <a:off x="0" y="0"/>
            <a:ext cx="8610600" cy="6883726"/>
          </a:xfrm>
          <a:prstGeom prst="rect">
            <a:avLst/>
          </a:prstGeom>
        </p:spPr>
      </p:pic>
    </p:spTree>
    <p:extLst>
      <p:ext uri="{BB962C8B-B14F-4D97-AF65-F5344CB8AC3E}">
        <p14:creationId xmlns:p14="http://schemas.microsoft.com/office/powerpoint/2010/main" val="278753070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cstate="print">
            <a:lum bright="70000" contrast="-70000"/>
            <a:extLst>
              <a:ext uri="{BEBA8EAE-BF5A-486C-A8C5-ECC9F3942E4B}">
                <a14:imgProps xmlns:a14="http://schemas.microsoft.com/office/drawing/2010/main">
                  <a14:imgLayer r:embed="rId4">
                    <a14:imgEffect>
                      <a14:saturation sat="400000"/>
                    </a14:imgEffect>
                  </a14:imgLayer>
                </a14:imgProps>
              </a:ext>
              <a:ext uri="{28A0092B-C50C-407E-A947-70E740481C1C}">
                <a14:useLocalDpi xmlns:a14="http://schemas.microsoft.com/office/drawing/2010/main" val="0"/>
              </a:ext>
            </a:extLst>
          </a:blip>
          <a:stretch>
            <a:fillRect/>
          </a:stretch>
        </p:blipFill>
        <p:spPr>
          <a:xfrm>
            <a:off x="3013655" y="26091"/>
            <a:ext cx="6053071" cy="6682591"/>
          </a:xfrm>
          <a:prstGeom prst="rect">
            <a:avLst/>
          </a:prstGeom>
        </p:spPr>
      </p:pic>
      <p:sp>
        <p:nvSpPr>
          <p:cNvPr id="5" name="TextBox 4"/>
          <p:cNvSpPr txBox="1"/>
          <p:nvPr/>
        </p:nvSpPr>
        <p:spPr>
          <a:xfrm>
            <a:off x="665408" y="419075"/>
            <a:ext cx="11526592" cy="646331"/>
          </a:xfrm>
          <a:prstGeom prst="rect">
            <a:avLst/>
          </a:prstGeom>
          <a:noFill/>
        </p:spPr>
        <p:txBody>
          <a:bodyPr wrap="square" rtlCol="0">
            <a:spAutoFit/>
          </a:bodyPr>
          <a:lstStyle/>
          <a:p>
            <a:r>
              <a:rPr lang="en-GB" sz="3600" dirty="0">
                <a:solidFill>
                  <a:srgbClr val="002060"/>
                </a:solidFill>
                <a:latin typeface="Trebuchet MS" panose="020B0603020202020204" pitchFamily="34" charset="0"/>
              </a:rPr>
              <a:t>Curriculum Evening – Year One</a:t>
            </a:r>
          </a:p>
        </p:txBody>
      </p:sp>
      <p:sp>
        <p:nvSpPr>
          <p:cNvPr id="2" name="TextBox 1"/>
          <p:cNvSpPr txBox="1"/>
          <p:nvPr/>
        </p:nvSpPr>
        <p:spPr>
          <a:xfrm>
            <a:off x="592428" y="1339403"/>
            <a:ext cx="10882648" cy="7232749"/>
          </a:xfrm>
          <a:prstGeom prst="rect">
            <a:avLst/>
          </a:prstGeom>
          <a:noFill/>
        </p:spPr>
        <p:txBody>
          <a:bodyPr wrap="square" rtlCol="0">
            <a:spAutoFit/>
          </a:bodyPr>
          <a:lstStyle/>
          <a:p>
            <a:r>
              <a:rPr lang="en-GB" altLang="en-US" dirty="0"/>
              <a:t> </a:t>
            </a:r>
            <a:r>
              <a:rPr lang="en-GB" altLang="en-US" sz="3200" b="1" u="sng" dirty="0">
                <a:solidFill>
                  <a:srgbClr val="002060"/>
                </a:solidFill>
                <a:latin typeface="Trebuchet MS" panose="020B0603020202020204" pitchFamily="34" charset="0"/>
              </a:rPr>
              <a:t>Homework</a:t>
            </a:r>
            <a:r>
              <a:rPr lang="en-GB" altLang="en-US" sz="3200" b="1" dirty="0">
                <a:solidFill>
                  <a:srgbClr val="002060"/>
                </a:solidFill>
                <a:latin typeface="Trebuchet MS" panose="020B0603020202020204" pitchFamily="34" charset="0"/>
              </a:rPr>
              <a:t> - </a:t>
            </a:r>
            <a:r>
              <a:rPr lang="en-US" altLang="en-US" sz="2400" dirty="0">
                <a:solidFill>
                  <a:srgbClr val="002060"/>
                </a:solidFill>
              </a:rPr>
              <a:t>Let your child have a go at completing the work independently but support them if necessary.</a:t>
            </a:r>
          </a:p>
          <a:p>
            <a:endParaRPr lang="en-GB" altLang="en-US" sz="2400" b="1" u="sng" dirty="0">
              <a:solidFill>
                <a:srgbClr val="002060"/>
              </a:solidFill>
              <a:latin typeface="Trebuchet MS" panose="020B0603020202020204" pitchFamily="34" charset="0"/>
            </a:endParaRPr>
          </a:p>
          <a:p>
            <a:pPr marL="457200" indent="-457200">
              <a:buFont typeface="Wingdings" panose="05000000000000000000" pitchFamily="2" charset="2"/>
              <a:buChar char="Ø"/>
            </a:pPr>
            <a:r>
              <a:rPr lang="en-US" altLang="en-US" sz="3200" dirty="0">
                <a:solidFill>
                  <a:srgbClr val="002060"/>
                </a:solidFill>
                <a:latin typeface="Trebuchet MS" panose="020B0603020202020204" pitchFamily="34" charset="0"/>
              </a:rPr>
              <a:t>Spellings are set on </a:t>
            </a:r>
            <a:r>
              <a:rPr lang="en-US" altLang="en-US" sz="3200" dirty="0" smtClean="0">
                <a:solidFill>
                  <a:srgbClr val="002060"/>
                </a:solidFill>
                <a:latin typeface="Trebuchet MS" panose="020B0603020202020204" pitchFamily="34" charset="0"/>
              </a:rPr>
              <a:t>Friday </a:t>
            </a:r>
            <a:r>
              <a:rPr lang="en-US" altLang="en-US" sz="3200" dirty="0">
                <a:solidFill>
                  <a:srgbClr val="002060"/>
                </a:solidFill>
                <a:latin typeface="Trebuchet MS" panose="020B0603020202020204" pitchFamily="34" charset="0"/>
              </a:rPr>
              <a:t>and tested on </a:t>
            </a:r>
            <a:r>
              <a:rPr lang="en-US" altLang="en-US" sz="3200" dirty="0" smtClean="0">
                <a:solidFill>
                  <a:srgbClr val="002060"/>
                </a:solidFill>
                <a:latin typeface="Trebuchet MS" panose="020B0603020202020204" pitchFamily="34" charset="0"/>
              </a:rPr>
              <a:t>following </a:t>
            </a:r>
            <a:r>
              <a:rPr lang="en-US" altLang="en-US" sz="3200" dirty="0" smtClean="0">
                <a:solidFill>
                  <a:srgbClr val="002060"/>
                </a:solidFill>
                <a:latin typeface="Trebuchet MS" panose="020B0603020202020204" pitchFamily="34" charset="0"/>
              </a:rPr>
              <a:t>Friday – </a:t>
            </a:r>
            <a:r>
              <a:rPr lang="en-US" altLang="en-US" sz="3200" dirty="0" smtClean="0">
                <a:solidFill>
                  <a:srgbClr val="00B050"/>
                </a:solidFill>
                <a:latin typeface="Trebuchet MS" panose="020B0603020202020204" pitchFamily="34" charset="0"/>
              </a:rPr>
              <a:t>Spelling Frame</a:t>
            </a:r>
            <a:endParaRPr lang="en-US" altLang="en-US" sz="3200" dirty="0">
              <a:solidFill>
                <a:srgbClr val="00B050"/>
              </a:solidFill>
              <a:latin typeface="Trebuchet MS" panose="020B0603020202020204" pitchFamily="34" charset="0"/>
            </a:endParaRPr>
          </a:p>
          <a:p>
            <a:endParaRPr lang="en-US" altLang="en-US" sz="3200" dirty="0">
              <a:solidFill>
                <a:srgbClr val="002060"/>
              </a:solidFill>
              <a:latin typeface="Trebuchet MS" panose="020B0603020202020204" pitchFamily="34" charset="0"/>
            </a:endParaRPr>
          </a:p>
          <a:p>
            <a:pPr>
              <a:buFont typeface="Wingdings" panose="05000000000000000000" pitchFamily="2" charset="2"/>
              <a:buChar char="Ø"/>
            </a:pPr>
            <a:r>
              <a:rPr lang="en-US" altLang="en-US" sz="3200" dirty="0" err="1">
                <a:solidFill>
                  <a:srgbClr val="002060"/>
                </a:solidFill>
                <a:latin typeface="Trebuchet MS" panose="020B0603020202020204" pitchFamily="34" charset="0"/>
              </a:rPr>
              <a:t>Maths</a:t>
            </a:r>
            <a:r>
              <a:rPr lang="en-US" altLang="en-US" sz="3200" dirty="0">
                <a:solidFill>
                  <a:srgbClr val="002060"/>
                </a:solidFill>
                <a:latin typeface="Trebuchet MS" panose="020B0603020202020204" pitchFamily="34" charset="0"/>
              </a:rPr>
              <a:t> homework, set Wednesday and returned on Friday (30 minutes)</a:t>
            </a:r>
          </a:p>
          <a:p>
            <a:pPr>
              <a:buFont typeface="Wingdings" panose="05000000000000000000" pitchFamily="2" charset="2"/>
              <a:buChar char="Ø"/>
            </a:pPr>
            <a:endParaRPr lang="en-US" altLang="en-US" sz="3200" dirty="0">
              <a:solidFill>
                <a:srgbClr val="002060"/>
              </a:solidFill>
              <a:latin typeface="Trebuchet MS" panose="020B0603020202020204" pitchFamily="34" charset="0"/>
            </a:endParaRPr>
          </a:p>
          <a:p>
            <a:pPr>
              <a:buFont typeface="Wingdings" panose="05000000000000000000" pitchFamily="2" charset="2"/>
              <a:buChar char="Ø"/>
            </a:pPr>
            <a:r>
              <a:rPr lang="en-US" altLang="en-US" sz="3200" b="1" dirty="0">
                <a:solidFill>
                  <a:srgbClr val="002060"/>
                </a:solidFill>
                <a:latin typeface="Trebuchet MS" panose="020B0603020202020204" pitchFamily="34" charset="0"/>
              </a:rPr>
              <a:t>Reading/handwriting</a:t>
            </a:r>
            <a:r>
              <a:rPr lang="en-US" altLang="en-US" sz="3200" dirty="0">
                <a:solidFill>
                  <a:srgbClr val="002060"/>
                </a:solidFill>
                <a:latin typeface="Trebuchet MS" panose="020B0603020202020204" pitchFamily="34" charset="0"/>
              </a:rPr>
              <a:t> homework, set Friday and returned on Tuesday (30 minutes)</a:t>
            </a:r>
          </a:p>
          <a:p>
            <a:pPr>
              <a:buFont typeface="Wingdings" panose="05000000000000000000" pitchFamily="2" charset="2"/>
              <a:buChar char="Ø"/>
            </a:pPr>
            <a:endParaRPr lang="en-US" altLang="en-US" sz="3200" dirty="0">
              <a:solidFill>
                <a:srgbClr val="002060"/>
              </a:solidFill>
            </a:endParaRPr>
          </a:p>
          <a:p>
            <a:pPr>
              <a:buFont typeface="Wingdings" panose="05000000000000000000" pitchFamily="2" charset="2"/>
              <a:buChar char="Ø"/>
            </a:pPr>
            <a:endParaRPr lang="en-US" altLang="en-US" sz="3200" dirty="0">
              <a:solidFill>
                <a:srgbClr val="002060"/>
              </a:solidFill>
            </a:endParaRPr>
          </a:p>
          <a:p>
            <a:pPr>
              <a:buFont typeface="Wingdings" panose="05000000000000000000" pitchFamily="2" charset="2"/>
              <a:buChar char="Ø"/>
            </a:pPr>
            <a:endParaRPr lang="en-US" altLang="en-US" sz="3200" dirty="0">
              <a:solidFill>
                <a:srgbClr val="002060"/>
              </a:solidFill>
            </a:endParaRPr>
          </a:p>
          <a:p>
            <a:r>
              <a:rPr lang="en-US" altLang="en-US" sz="3200" dirty="0">
                <a:solidFill>
                  <a:srgbClr val="002060"/>
                </a:solidFill>
              </a:rPr>
              <a:t> </a:t>
            </a:r>
          </a:p>
        </p:txBody>
      </p:sp>
    </p:spTree>
    <p:extLst>
      <p:ext uri="{BB962C8B-B14F-4D97-AF65-F5344CB8AC3E}">
        <p14:creationId xmlns:p14="http://schemas.microsoft.com/office/powerpoint/2010/main" val="1340963503"/>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cstate="print">
            <a:lum bright="70000" contrast="-70000"/>
            <a:extLst>
              <a:ext uri="{BEBA8EAE-BF5A-486C-A8C5-ECC9F3942E4B}">
                <a14:imgProps xmlns:a14="http://schemas.microsoft.com/office/drawing/2010/main">
                  <a14:imgLayer r:embed="rId4">
                    <a14:imgEffect>
                      <a14:saturation sat="400000"/>
                    </a14:imgEffect>
                  </a14:imgLayer>
                </a14:imgProps>
              </a:ext>
              <a:ext uri="{28A0092B-C50C-407E-A947-70E740481C1C}">
                <a14:useLocalDpi xmlns:a14="http://schemas.microsoft.com/office/drawing/2010/main" val="0"/>
              </a:ext>
            </a:extLst>
          </a:blip>
          <a:stretch>
            <a:fillRect/>
          </a:stretch>
        </p:blipFill>
        <p:spPr>
          <a:xfrm>
            <a:off x="3013655" y="26091"/>
            <a:ext cx="6053071" cy="6682591"/>
          </a:xfrm>
          <a:prstGeom prst="rect">
            <a:avLst/>
          </a:prstGeom>
        </p:spPr>
      </p:pic>
      <p:sp>
        <p:nvSpPr>
          <p:cNvPr id="5" name="TextBox 4"/>
          <p:cNvSpPr txBox="1"/>
          <p:nvPr/>
        </p:nvSpPr>
        <p:spPr>
          <a:xfrm>
            <a:off x="360608" y="270456"/>
            <a:ext cx="11526592" cy="646331"/>
          </a:xfrm>
          <a:prstGeom prst="rect">
            <a:avLst/>
          </a:prstGeom>
          <a:noFill/>
        </p:spPr>
        <p:txBody>
          <a:bodyPr wrap="square" rtlCol="0">
            <a:spAutoFit/>
          </a:bodyPr>
          <a:lstStyle/>
          <a:p>
            <a:r>
              <a:rPr lang="en-GB" sz="3600" dirty="0">
                <a:solidFill>
                  <a:srgbClr val="002060"/>
                </a:solidFill>
                <a:latin typeface="Trebuchet MS" panose="020B0603020202020204" pitchFamily="34" charset="0"/>
              </a:rPr>
              <a:t>Curriculum Evening – Year One</a:t>
            </a:r>
          </a:p>
        </p:txBody>
      </p:sp>
      <p:sp>
        <p:nvSpPr>
          <p:cNvPr id="6" name="TextBox 5"/>
          <p:cNvSpPr txBox="1"/>
          <p:nvPr/>
        </p:nvSpPr>
        <p:spPr>
          <a:xfrm>
            <a:off x="422160" y="1273169"/>
            <a:ext cx="8809149" cy="4524315"/>
          </a:xfrm>
          <a:prstGeom prst="rect">
            <a:avLst/>
          </a:prstGeom>
          <a:noFill/>
        </p:spPr>
        <p:txBody>
          <a:bodyPr wrap="square" rtlCol="0">
            <a:spAutoFit/>
          </a:bodyPr>
          <a:lstStyle/>
          <a:p>
            <a:r>
              <a:rPr lang="en-GB" sz="3200" b="1" u="sng" dirty="0">
                <a:solidFill>
                  <a:srgbClr val="002060"/>
                </a:solidFill>
              </a:rPr>
              <a:t>Behaviour &amp; Discipline</a:t>
            </a:r>
          </a:p>
          <a:p>
            <a:endParaRPr lang="en-GB" sz="3200" dirty="0">
              <a:solidFill>
                <a:srgbClr val="002060"/>
              </a:solidFill>
            </a:endParaRPr>
          </a:p>
          <a:p>
            <a:endParaRPr lang="en-GB" sz="3200" dirty="0">
              <a:solidFill>
                <a:srgbClr val="002060"/>
              </a:solidFill>
            </a:endParaRPr>
          </a:p>
          <a:p>
            <a:pPr marL="285750" indent="-285750">
              <a:buFont typeface="Wingdings" panose="05000000000000000000" pitchFamily="2" charset="2"/>
              <a:buChar char="Ø"/>
            </a:pPr>
            <a:r>
              <a:rPr lang="en-GB" sz="3200" dirty="0">
                <a:solidFill>
                  <a:srgbClr val="002060"/>
                </a:solidFill>
              </a:rPr>
              <a:t>3 simple rules- Be ready, be respectful, believe</a:t>
            </a:r>
          </a:p>
          <a:p>
            <a:pPr marL="285750" indent="-285750">
              <a:buFont typeface="Wingdings" panose="05000000000000000000" pitchFamily="2" charset="2"/>
              <a:buChar char="Ø"/>
            </a:pPr>
            <a:r>
              <a:rPr lang="en-GB" sz="3200" dirty="0">
                <a:solidFill>
                  <a:srgbClr val="002060"/>
                </a:solidFill>
              </a:rPr>
              <a:t>Golden Values</a:t>
            </a:r>
          </a:p>
          <a:p>
            <a:pPr marL="285750" indent="-285750">
              <a:buFont typeface="Wingdings" panose="05000000000000000000" pitchFamily="2" charset="2"/>
              <a:buChar char="Ø"/>
            </a:pPr>
            <a:r>
              <a:rPr lang="en-GB" sz="3200" dirty="0">
                <a:solidFill>
                  <a:srgbClr val="002060"/>
                </a:solidFill>
              </a:rPr>
              <a:t>Star of the week</a:t>
            </a:r>
          </a:p>
          <a:p>
            <a:pPr marL="285750" indent="-285750">
              <a:buFont typeface="Wingdings" panose="05000000000000000000" pitchFamily="2" charset="2"/>
              <a:buChar char="Ø"/>
            </a:pPr>
            <a:r>
              <a:rPr lang="en-GB" sz="3200" dirty="0">
                <a:solidFill>
                  <a:srgbClr val="002060"/>
                </a:solidFill>
              </a:rPr>
              <a:t>Smiley </a:t>
            </a:r>
            <a:r>
              <a:rPr lang="en-GB" sz="3200" dirty="0" smtClean="0">
                <a:solidFill>
                  <a:srgbClr val="002060"/>
                </a:solidFill>
              </a:rPr>
              <a:t>faces</a:t>
            </a:r>
          </a:p>
          <a:p>
            <a:pPr marL="285750" indent="-285750">
              <a:buFont typeface="Wingdings" panose="05000000000000000000" pitchFamily="2" charset="2"/>
              <a:buChar char="Ø"/>
            </a:pPr>
            <a:r>
              <a:rPr lang="en-GB" sz="3200" dirty="0" smtClean="0">
                <a:solidFill>
                  <a:srgbClr val="002060"/>
                </a:solidFill>
              </a:rPr>
              <a:t>Dojo points</a:t>
            </a:r>
            <a:endParaRPr lang="en-GB" sz="3200" dirty="0">
              <a:solidFill>
                <a:srgbClr val="002060"/>
              </a:solidFill>
            </a:endParaRPr>
          </a:p>
          <a:p>
            <a:pPr marL="285750" indent="-285750">
              <a:buFont typeface="Wingdings" panose="05000000000000000000" pitchFamily="2" charset="2"/>
              <a:buChar char="Ø"/>
            </a:pPr>
            <a:r>
              <a:rPr lang="en-GB" sz="3200" dirty="0">
                <a:solidFill>
                  <a:srgbClr val="002060"/>
                </a:solidFill>
              </a:rPr>
              <a:t>Encouragement &amp; high expectations</a:t>
            </a:r>
          </a:p>
        </p:txBody>
      </p:sp>
    </p:spTree>
    <p:extLst>
      <p:ext uri="{BB962C8B-B14F-4D97-AF65-F5344CB8AC3E}">
        <p14:creationId xmlns:p14="http://schemas.microsoft.com/office/powerpoint/2010/main" val="1863184785"/>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p:cNvPicPr>
            <a:picLocks noChangeAspect="1"/>
          </p:cNvPicPr>
          <p:nvPr/>
        </p:nvPicPr>
        <p:blipFill>
          <a:blip r:embed="rId2" cstate="print">
            <a:lum bright="70000" contrast="-70000"/>
            <a:extLst>
              <a:ext uri="{BEBA8EAE-BF5A-486C-A8C5-ECC9F3942E4B}">
                <a14:imgProps xmlns:a14="http://schemas.microsoft.com/office/drawing/2010/main">
                  <a14:imgLayer r:embed="rId3">
                    <a14:imgEffect>
                      <a14:saturation sat="400000"/>
                    </a14:imgEffect>
                  </a14:imgLayer>
                </a14:imgProps>
              </a:ext>
              <a:ext uri="{28A0092B-C50C-407E-A947-70E740481C1C}">
                <a14:useLocalDpi xmlns:a14="http://schemas.microsoft.com/office/drawing/2010/main" val="0"/>
              </a:ext>
            </a:extLst>
          </a:blip>
          <a:stretch>
            <a:fillRect/>
          </a:stretch>
        </p:blipFill>
        <p:spPr>
          <a:xfrm>
            <a:off x="3013655" y="26091"/>
            <a:ext cx="6053071" cy="6682591"/>
          </a:xfrm>
          <a:prstGeom prst="rect">
            <a:avLst/>
          </a:prstGeom>
        </p:spPr>
      </p:pic>
      <p:sp>
        <p:nvSpPr>
          <p:cNvPr id="4" name="TextBox 3"/>
          <p:cNvSpPr txBox="1"/>
          <p:nvPr/>
        </p:nvSpPr>
        <p:spPr>
          <a:xfrm>
            <a:off x="2419003" y="374073"/>
            <a:ext cx="6520568" cy="830997"/>
          </a:xfrm>
          <a:prstGeom prst="rect">
            <a:avLst/>
          </a:prstGeom>
          <a:noFill/>
        </p:spPr>
        <p:txBody>
          <a:bodyPr wrap="none" rtlCol="0">
            <a:spAutoFit/>
          </a:bodyPr>
          <a:lstStyle/>
          <a:p>
            <a:r>
              <a:rPr lang="en-GB" sz="4800" b="1" i="1" dirty="0" smtClean="0"/>
              <a:t>Ready </a:t>
            </a:r>
            <a:r>
              <a:rPr lang="en-GB" sz="2800" dirty="0" smtClean="0">
                <a:sym typeface="Wingdings" panose="05000000000000000000" pitchFamily="2" charset="2"/>
              </a:rPr>
              <a:t> </a:t>
            </a:r>
            <a:r>
              <a:rPr lang="en-GB" sz="4800" b="1" i="1" dirty="0" smtClean="0"/>
              <a:t>Respect </a:t>
            </a:r>
            <a:r>
              <a:rPr lang="en-GB" sz="2800" dirty="0" smtClean="0">
                <a:sym typeface="Wingdings" panose="05000000000000000000" pitchFamily="2" charset="2"/>
              </a:rPr>
              <a:t> </a:t>
            </a:r>
            <a:r>
              <a:rPr lang="en-GB" sz="4800" b="1" i="1" dirty="0" smtClean="0"/>
              <a:t>Believe</a:t>
            </a:r>
            <a:endParaRPr lang="en-GB" sz="4800" b="1" i="1" dirty="0"/>
          </a:p>
        </p:txBody>
      </p:sp>
      <p:sp>
        <p:nvSpPr>
          <p:cNvPr id="6" name="Rectangle 5"/>
          <p:cNvSpPr/>
          <p:nvPr/>
        </p:nvSpPr>
        <p:spPr>
          <a:xfrm>
            <a:off x="1838565" y="5770034"/>
            <a:ext cx="7550592" cy="658835"/>
          </a:xfrm>
          <a:prstGeom prst="rect">
            <a:avLst/>
          </a:prstGeom>
        </p:spPr>
        <p:txBody>
          <a:bodyPr wrap="none">
            <a:spAutoFit/>
          </a:bodyPr>
          <a:lstStyle/>
          <a:p>
            <a:pPr marL="457200" algn="ctr">
              <a:lnSpc>
                <a:spcPct val="107000"/>
              </a:lnSpc>
              <a:spcAft>
                <a:spcPts val="800"/>
              </a:spcAft>
            </a:pPr>
            <a:r>
              <a:rPr lang="en-GB" sz="3600" b="1" dirty="0" smtClean="0">
                <a:effectLst/>
                <a:latin typeface="Calibri" panose="020F0502020204030204" pitchFamily="34" charset="0"/>
                <a:ea typeface="Calibri" panose="020F0502020204030204" pitchFamily="34" charset="0"/>
                <a:cs typeface="Times New Roman" panose="02020603050405020304" pitchFamily="18" charset="0"/>
              </a:rPr>
              <a:t>Be </a:t>
            </a:r>
            <a:r>
              <a:rPr lang="en-GB" sz="3600" b="1" dirty="0">
                <a:solidFill>
                  <a:srgbClr val="4472C4"/>
                </a:solidFill>
                <a:latin typeface="Calibri" panose="020F0502020204030204" pitchFamily="34" charset="0"/>
                <a:ea typeface="Calibri" panose="020F0502020204030204" pitchFamily="34" charset="0"/>
                <a:cs typeface="Times New Roman" panose="02020603050405020304" pitchFamily="18" charset="0"/>
              </a:rPr>
              <a:t>Ready</a:t>
            </a:r>
            <a:r>
              <a:rPr lang="en-GB" sz="3600" b="1" dirty="0" smtClean="0">
                <a:effectLst/>
                <a:latin typeface="Calibri" panose="020F0502020204030204" pitchFamily="34" charset="0"/>
                <a:ea typeface="Calibri" panose="020F0502020204030204" pitchFamily="34" charset="0"/>
                <a:cs typeface="Times New Roman" panose="02020603050405020304" pitchFamily="18" charset="0"/>
              </a:rPr>
              <a:t>, Be </a:t>
            </a:r>
            <a:r>
              <a:rPr lang="en-GB" sz="3600" b="1" dirty="0">
                <a:solidFill>
                  <a:srgbClr val="4472C4"/>
                </a:solidFill>
                <a:latin typeface="Calibri" panose="020F0502020204030204" pitchFamily="34" charset="0"/>
                <a:ea typeface="Calibri" panose="020F0502020204030204" pitchFamily="34" charset="0"/>
                <a:cs typeface="Times New Roman" panose="02020603050405020304" pitchFamily="18" charset="0"/>
              </a:rPr>
              <a:t>Respectful</a:t>
            </a:r>
            <a:r>
              <a:rPr lang="en-GB" sz="3600" b="1" dirty="0" smtClean="0">
                <a:solidFill>
                  <a:srgbClr val="4472C4"/>
                </a:solidFill>
                <a:effectLst/>
                <a:latin typeface="Calibri" panose="020F0502020204030204" pitchFamily="34" charset="0"/>
                <a:ea typeface="Calibri" panose="020F0502020204030204" pitchFamily="34" charset="0"/>
                <a:cs typeface="Times New Roman" panose="02020603050405020304" pitchFamily="18" charset="0"/>
              </a:rPr>
              <a:t> </a:t>
            </a:r>
            <a:r>
              <a:rPr lang="en-GB" sz="3600" b="1" dirty="0" smtClean="0">
                <a:effectLst/>
                <a:latin typeface="Calibri" panose="020F0502020204030204" pitchFamily="34" charset="0"/>
                <a:ea typeface="Calibri" panose="020F0502020204030204" pitchFamily="34" charset="0"/>
                <a:cs typeface="Times New Roman" panose="02020603050405020304" pitchFamily="18" charset="0"/>
              </a:rPr>
              <a:t>and </a:t>
            </a:r>
            <a:r>
              <a:rPr lang="en-GB" sz="3600" b="1" dirty="0">
                <a:solidFill>
                  <a:srgbClr val="4472C4"/>
                </a:solidFill>
                <a:latin typeface="Calibri" panose="020F0502020204030204" pitchFamily="34" charset="0"/>
                <a:ea typeface="Calibri" panose="020F0502020204030204" pitchFamily="34" charset="0"/>
                <a:cs typeface="Times New Roman" panose="02020603050405020304" pitchFamily="18" charset="0"/>
              </a:rPr>
              <a:t>Believe</a:t>
            </a:r>
            <a:endParaRPr lang="en-GB" sz="36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2" name="TextBox 1"/>
          <p:cNvSpPr txBox="1"/>
          <p:nvPr/>
        </p:nvSpPr>
        <p:spPr>
          <a:xfrm>
            <a:off x="748145" y="1729047"/>
            <a:ext cx="2693324" cy="3508653"/>
          </a:xfrm>
          <a:prstGeom prst="rect">
            <a:avLst/>
          </a:prstGeom>
          <a:noFill/>
        </p:spPr>
        <p:txBody>
          <a:bodyPr wrap="square" rtlCol="0">
            <a:spAutoFit/>
          </a:bodyPr>
          <a:lstStyle/>
          <a:p>
            <a:pPr algn="ctr"/>
            <a:r>
              <a:rPr lang="en-GB" sz="2400" b="1" i="1" dirty="0" smtClean="0"/>
              <a:t>Ready</a:t>
            </a:r>
          </a:p>
          <a:p>
            <a:pPr marL="285750" indent="-285750">
              <a:buFont typeface="Arial" panose="020B0604020202020204" pitchFamily="34" charset="0"/>
              <a:buChar char="•"/>
            </a:pPr>
            <a:r>
              <a:rPr lang="en-GB" b="1" dirty="0" smtClean="0"/>
              <a:t>Be on time</a:t>
            </a:r>
          </a:p>
          <a:p>
            <a:pPr marL="285750" indent="-285750">
              <a:buFont typeface="Arial" panose="020B0604020202020204" pitchFamily="34" charset="0"/>
              <a:buChar char="•"/>
            </a:pPr>
            <a:r>
              <a:rPr lang="en-GB" b="1" dirty="0" smtClean="0"/>
              <a:t>Correct, smart uniform</a:t>
            </a:r>
          </a:p>
          <a:p>
            <a:pPr marL="285750" indent="-285750">
              <a:buFont typeface="Arial" panose="020B0604020202020204" pitchFamily="34" charset="0"/>
              <a:buChar char="•"/>
            </a:pPr>
            <a:r>
              <a:rPr lang="en-GB" dirty="0" smtClean="0"/>
              <a:t>Correct equipment</a:t>
            </a:r>
          </a:p>
          <a:p>
            <a:pPr marL="285750" indent="-285750">
              <a:buFont typeface="Arial" panose="020B0604020202020204" pitchFamily="34" charset="0"/>
              <a:buChar char="•"/>
            </a:pPr>
            <a:r>
              <a:rPr lang="en-GB" b="1" dirty="0" smtClean="0"/>
              <a:t>Books and homework returned on time</a:t>
            </a:r>
          </a:p>
          <a:p>
            <a:pPr marL="285750" indent="-285750">
              <a:buFont typeface="Arial" panose="020B0604020202020204" pitchFamily="34" charset="0"/>
              <a:buChar char="•"/>
            </a:pPr>
            <a:r>
              <a:rPr lang="en-GB" dirty="0" smtClean="0"/>
              <a:t>Positive attitude to learning</a:t>
            </a:r>
          </a:p>
          <a:p>
            <a:pPr marL="285750" indent="-285750">
              <a:buFont typeface="Arial" panose="020B0604020202020204" pitchFamily="34" charset="0"/>
              <a:buChar char="•"/>
            </a:pPr>
            <a:r>
              <a:rPr lang="en-GB" dirty="0" smtClean="0"/>
              <a:t>Well rested</a:t>
            </a:r>
          </a:p>
          <a:p>
            <a:pPr marL="285750" indent="-285750">
              <a:buFont typeface="Arial" panose="020B0604020202020204" pitchFamily="34" charset="0"/>
              <a:buChar char="•"/>
            </a:pPr>
            <a:r>
              <a:rPr lang="en-GB" dirty="0" smtClean="0"/>
              <a:t>Well prepared</a:t>
            </a:r>
          </a:p>
          <a:p>
            <a:pPr marL="285750" indent="-285750">
              <a:buFont typeface="Arial" panose="020B0604020202020204" pitchFamily="34" charset="0"/>
              <a:buChar char="•"/>
            </a:pPr>
            <a:r>
              <a:rPr lang="en-GB" dirty="0" smtClean="0"/>
              <a:t>Hydrated </a:t>
            </a:r>
          </a:p>
          <a:p>
            <a:endParaRPr lang="en-GB" dirty="0"/>
          </a:p>
        </p:txBody>
      </p:sp>
      <p:sp>
        <p:nvSpPr>
          <p:cNvPr id="5" name="TextBox 4"/>
          <p:cNvSpPr txBox="1"/>
          <p:nvPr/>
        </p:nvSpPr>
        <p:spPr>
          <a:xfrm>
            <a:off x="3755737" y="1737359"/>
            <a:ext cx="3847100" cy="2677656"/>
          </a:xfrm>
          <a:prstGeom prst="rect">
            <a:avLst/>
          </a:prstGeom>
          <a:noFill/>
        </p:spPr>
        <p:txBody>
          <a:bodyPr wrap="square" rtlCol="0">
            <a:spAutoFit/>
          </a:bodyPr>
          <a:lstStyle/>
          <a:p>
            <a:pPr algn="ctr"/>
            <a:r>
              <a:rPr lang="en-GB" sz="2400" b="1" i="1" dirty="0" smtClean="0"/>
              <a:t>Respect</a:t>
            </a:r>
          </a:p>
          <a:p>
            <a:pPr marL="285750" indent="-285750">
              <a:buFont typeface="Arial" panose="020B0604020202020204" pitchFamily="34" charset="0"/>
              <a:buChar char="•"/>
            </a:pPr>
            <a:r>
              <a:rPr lang="en-GB" dirty="0" smtClean="0"/>
              <a:t>Respectful of staff and </a:t>
            </a:r>
            <a:r>
              <a:rPr lang="en-GB" b="1" dirty="0" smtClean="0"/>
              <a:t>peers</a:t>
            </a:r>
          </a:p>
          <a:p>
            <a:pPr marL="285750" indent="-285750">
              <a:buFont typeface="Arial" panose="020B0604020202020204" pitchFamily="34" charset="0"/>
              <a:buChar char="•"/>
            </a:pPr>
            <a:r>
              <a:rPr lang="en-GB" dirty="0" smtClean="0"/>
              <a:t>Respectful of environment</a:t>
            </a:r>
          </a:p>
          <a:p>
            <a:pPr marL="285750" indent="-285750">
              <a:buFont typeface="Arial" panose="020B0604020202020204" pitchFamily="34" charset="0"/>
              <a:buChar char="•"/>
            </a:pPr>
            <a:r>
              <a:rPr lang="en-GB" b="1" dirty="0" smtClean="0"/>
              <a:t>Speak and listen with respect</a:t>
            </a:r>
          </a:p>
          <a:p>
            <a:pPr marL="285750" indent="-285750">
              <a:buFont typeface="Arial" panose="020B0604020202020204" pitchFamily="34" charset="0"/>
              <a:buChar char="•"/>
            </a:pPr>
            <a:r>
              <a:rPr lang="en-GB" dirty="0" smtClean="0"/>
              <a:t>Respectful of resources/belongings</a:t>
            </a:r>
          </a:p>
          <a:p>
            <a:pPr marL="285750" indent="-285750">
              <a:buFont typeface="Arial" panose="020B0604020202020204" pitchFamily="34" charset="0"/>
              <a:buChar char="•"/>
            </a:pPr>
            <a:r>
              <a:rPr lang="en-GB" dirty="0" smtClean="0"/>
              <a:t>Walking sensibly</a:t>
            </a:r>
          </a:p>
          <a:p>
            <a:pPr marL="285750" indent="-285750">
              <a:buFont typeface="Arial" panose="020B0604020202020204" pitchFamily="34" charset="0"/>
              <a:buChar char="•"/>
            </a:pPr>
            <a:r>
              <a:rPr lang="en-GB" b="1" dirty="0" smtClean="0"/>
              <a:t>Following rules and instructions</a:t>
            </a:r>
          </a:p>
          <a:p>
            <a:pPr marL="285750" indent="-285750">
              <a:buFont typeface="Arial" panose="020B0604020202020204" pitchFamily="34" charset="0"/>
              <a:buChar char="•"/>
            </a:pPr>
            <a:r>
              <a:rPr lang="en-GB" dirty="0" smtClean="0"/>
              <a:t>Respect for ideas, thoughts and opinions of others.</a:t>
            </a:r>
          </a:p>
        </p:txBody>
      </p:sp>
      <p:sp>
        <p:nvSpPr>
          <p:cNvPr id="7" name="TextBox 6"/>
          <p:cNvSpPr txBox="1"/>
          <p:nvPr/>
        </p:nvSpPr>
        <p:spPr>
          <a:xfrm>
            <a:off x="7851678" y="1729047"/>
            <a:ext cx="3847100" cy="2677656"/>
          </a:xfrm>
          <a:prstGeom prst="rect">
            <a:avLst/>
          </a:prstGeom>
          <a:noFill/>
        </p:spPr>
        <p:txBody>
          <a:bodyPr wrap="square" rtlCol="0">
            <a:spAutoFit/>
          </a:bodyPr>
          <a:lstStyle/>
          <a:p>
            <a:pPr algn="ctr"/>
            <a:r>
              <a:rPr lang="en-GB" sz="2400" b="1" i="1" dirty="0" smtClean="0"/>
              <a:t>Believe</a:t>
            </a:r>
          </a:p>
          <a:p>
            <a:pPr marL="285750" indent="-285750">
              <a:buFont typeface="Arial" panose="020B0604020202020204" pitchFamily="34" charset="0"/>
              <a:buChar char="•"/>
            </a:pPr>
            <a:r>
              <a:rPr lang="en-GB" dirty="0" smtClean="0"/>
              <a:t>Growing in faith</a:t>
            </a:r>
          </a:p>
          <a:p>
            <a:pPr marL="285750" indent="-285750">
              <a:buFont typeface="Arial" panose="020B0604020202020204" pitchFamily="34" charset="0"/>
              <a:buChar char="•"/>
            </a:pPr>
            <a:r>
              <a:rPr lang="en-GB" dirty="0" smtClean="0"/>
              <a:t>Believing in yourself</a:t>
            </a:r>
          </a:p>
          <a:p>
            <a:pPr marL="285750" indent="-285750">
              <a:buFont typeface="Arial" panose="020B0604020202020204" pitchFamily="34" charset="0"/>
              <a:buChar char="•"/>
            </a:pPr>
            <a:r>
              <a:rPr lang="en-GB" dirty="0" smtClean="0"/>
              <a:t>Being engaged and enthusiastic</a:t>
            </a:r>
          </a:p>
          <a:p>
            <a:pPr marL="285750" indent="-285750">
              <a:buFont typeface="Arial" panose="020B0604020202020204" pitchFamily="34" charset="0"/>
              <a:buChar char="•"/>
            </a:pPr>
            <a:r>
              <a:rPr lang="en-GB" b="1" dirty="0" smtClean="0"/>
              <a:t>Reflecting on learning</a:t>
            </a:r>
          </a:p>
          <a:p>
            <a:pPr marL="285750" indent="-285750">
              <a:buFont typeface="Arial" panose="020B0604020202020204" pitchFamily="34" charset="0"/>
              <a:buChar char="•"/>
            </a:pPr>
            <a:r>
              <a:rPr lang="en-GB" b="1" dirty="0" smtClean="0"/>
              <a:t>Recognising strength</a:t>
            </a:r>
          </a:p>
          <a:p>
            <a:pPr marL="285750" indent="-285750">
              <a:buFont typeface="Arial" panose="020B0604020202020204" pitchFamily="34" charset="0"/>
              <a:buChar char="•"/>
            </a:pPr>
            <a:r>
              <a:rPr lang="en-GB" b="1" dirty="0" smtClean="0"/>
              <a:t>Resilience</a:t>
            </a:r>
          </a:p>
          <a:p>
            <a:pPr marL="285750" indent="-285750">
              <a:buFont typeface="Arial" panose="020B0604020202020204" pitchFamily="34" charset="0"/>
              <a:buChar char="•"/>
            </a:pPr>
            <a:r>
              <a:rPr lang="en-GB" b="1" dirty="0" smtClean="0"/>
              <a:t>Learning from mistakes</a:t>
            </a:r>
          </a:p>
          <a:p>
            <a:pPr marL="285750" indent="-285750">
              <a:buFont typeface="Arial" panose="020B0604020202020204" pitchFamily="34" charset="0"/>
              <a:buChar char="•"/>
            </a:pPr>
            <a:r>
              <a:rPr lang="en-GB" dirty="0" smtClean="0"/>
              <a:t>Growth </a:t>
            </a:r>
            <a:r>
              <a:rPr lang="en-GB" dirty="0" err="1" smtClean="0"/>
              <a:t>mindset</a:t>
            </a:r>
            <a:endParaRPr lang="en-GB" dirty="0" smtClean="0"/>
          </a:p>
        </p:txBody>
      </p:sp>
    </p:spTree>
    <p:extLst>
      <p:ext uri="{BB962C8B-B14F-4D97-AF65-F5344CB8AC3E}">
        <p14:creationId xmlns:p14="http://schemas.microsoft.com/office/powerpoint/2010/main" val="1394362498"/>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3" cstate="print">
            <a:lum bright="70000" contrast="-70000"/>
            <a:extLst>
              <a:ext uri="{BEBA8EAE-BF5A-486C-A8C5-ECC9F3942E4B}">
                <a14:imgProps xmlns:a14="http://schemas.microsoft.com/office/drawing/2010/main">
                  <a14:imgLayer r:embed="rId4">
                    <a14:imgEffect>
                      <a14:saturation sat="400000"/>
                    </a14:imgEffect>
                  </a14:imgLayer>
                </a14:imgProps>
              </a:ext>
              <a:ext uri="{28A0092B-C50C-407E-A947-70E740481C1C}">
                <a14:useLocalDpi xmlns:a14="http://schemas.microsoft.com/office/drawing/2010/main" val="0"/>
              </a:ext>
            </a:extLst>
          </a:blip>
          <a:stretch>
            <a:fillRect/>
          </a:stretch>
        </p:blipFill>
        <p:spPr>
          <a:xfrm>
            <a:off x="3013655" y="26091"/>
            <a:ext cx="6053071" cy="6682591"/>
          </a:xfrm>
          <a:prstGeom prst="rect">
            <a:avLst/>
          </a:prstGeom>
        </p:spPr>
      </p:pic>
      <p:sp>
        <p:nvSpPr>
          <p:cNvPr id="5" name="TextBox 4"/>
          <p:cNvSpPr txBox="1"/>
          <p:nvPr/>
        </p:nvSpPr>
        <p:spPr>
          <a:xfrm>
            <a:off x="360608" y="270456"/>
            <a:ext cx="11526592" cy="646331"/>
          </a:xfrm>
          <a:prstGeom prst="rect">
            <a:avLst/>
          </a:prstGeom>
          <a:noFill/>
        </p:spPr>
        <p:txBody>
          <a:bodyPr wrap="square" rtlCol="0">
            <a:spAutoFit/>
          </a:bodyPr>
          <a:lstStyle/>
          <a:p>
            <a:r>
              <a:rPr lang="en-GB" sz="3600" dirty="0">
                <a:solidFill>
                  <a:srgbClr val="002060"/>
                </a:solidFill>
                <a:latin typeface="Trebuchet MS" panose="020B0603020202020204" pitchFamily="34" charset="0"/>
              </a:rPr>
              <a:t>Curriculum Evening – Year One</a:t>
            </a:r>
          </a:p>
        </p:txBody>
      </p:sp>
      <p:sp>
        <p:nvSpPr>
          <p:cNvPr id="2" name="TextBox 1"/>
          <p:cNvSpPr txBox="1"/>
          <p:nvPr/>
        </p:nvSpPr>
        <p:spPr>
          <a:xfrm>
            <a:off x="360609" y="1403797"/>
            <a:ext cx="7224558" cy="5509200"/>
          </a:xfrm>
          <a:prstGeom prst="rect">
            <a:avLst/>
          </a:prstGeom>
          <a:noFill/>
        </p:spPr>
        <p:txBody>
          <a:bodyPr wrap="square" rtlCol="0">
            <a:spAutoFit/>
          </a:bodyPr>
          <a:lstStyle/>
          <a:p>
            <a:r>
              <a:rPr lang="en-GB" sz="2800" b="1" u="sng" dirty="0">
                <a:solidFill>
                  <a:srgbClr val="002060"/>
                </a:solidFill>
                <a:latin typeface="Trebuchet MS" panose="020B0603020202020204" pitchFamily="34" charset="0"/>
              </a:rPr>
              <a:t>Zones of Regulation – whole school approach</a:t>
            </a:r>
          </a:p>
          <a:p>
            <a:endParaRPr lang="en-GB" sz="2800" dirty="0">
              <a:solidFill>
                <a:srgbClr val="002060"/>
              </a:solidFill>
              <a:latin typeface="Trebuchet MS" panose="020B0603020202020204" pitchFamily="34" charset="0"/>
            </a:endParaRPr>
          </a:p>
          <a:p>
            <a:pPr marL="285750" indent="-285750">
              <a:buFont typeface="Wingdings" panose="05000000000000000000" pitchFamily="2" charset="2"/>
              <a:buChar char="Ø"/>
            </a:pPr>
            <a:r>
              <a:rPr lang="en-GB" sz="2400" dirty="0">
                <a:solidFill>
                  <a:srgbClr val="002060"/>
                </a:solidFill>
                <a:latin typeface="Trebuchet MS" panose="020B0603020202020204" pitchFamily="34" charset="0"/>
              </a:rPr>
              <a:t>The concept of The Zones of Regulation is to teach students to self-regulate their sensory needs as well as their emotions and impulses in order to meet the demands of the environment and be successful academically and socially. (Leah M. </a:t>
            </a:r>
            <a:r>
              <a:rPr lang="en-GB" sz="2400" dirty="0" err="1">
                <a:solidFill>
                  <a:srgbClr val="002060"/>
                </a:solidFill>
                <a:latin typeface="Trebuchet MS" panose="020B0603020202020204" pitchFamily="34" charset="0"/>
              </a:rPr>
              <a:t>Kuypers</a:t>
            </a:r>
            <a:r>
              <a:rPr lang="en-GB" sz="2400" dirty="0">
                <a:solidFill>
                  <a:srgbClr val="002060"/>
                </a:solidFill>
                <a:latin typeface="Trebuchet MS" panose="020B0603020202020204" pitchFamily="34" charset="0"/>
              </a:rPr>
              <a:t>). </a:t>
            </a:r>
          </a:p>
          <a:p>
            <a:pPr marL="285750" indent="-285750">
              <a:buFont typeface="Wingdings" panose="05000000000000000000" pitchFamily="2" charset="2"/>
              <a:buChar char="Ø"/>
            </a:pPr>
            <a:r>
              <a:rPr lang="en-GB" sz="2400" dirty="0">
                <a:solidFill>
                  <a:srgbClr val="002060"/>
                </a:solidFill>
                <a:latin typeface="Trebuchet MS" panose="020B0603020202020204" pitchFamily="34" charset="0"/>
              </a:rPr>
              <a:t>We want all our pupils to find their optimum state to learn and to be able to move from one zone to another independently and cope with challenging situations when faced with them.     </a:t>
            </a:r>
          </a:p>
          <a:p>
            <a:endParaRPr lang="en-GB" sz="2800" dirty="0">
              <a:solidFill>
                <a:srgbClr val="002060"/>
              </a:solidFill>
              <a:latin typeface="Trebuchet MS" panose="020B0603020202020204" pitchFamily="34" charset="0"/>
            </a:endParaRPr>
          </a:p>
        </p:txBody>
      </p:sp>
      <p:pic>
        <p:nvPicPr>
          <p:cNvPr id="1026" name="Picture 2" descr="Reflecting on the &amp;#39;Zones of Regulation&amp;#39; - GREEN FISH LEARNIN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7703341" y="774081"/>
            <a:ext cx="4239791" cy="297931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74175001"/>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cstate="print">
            <a:lum bright="70000" contrast="-70000"/>
            <a:extLst>
              <a:ext uri="{BEBA8EAE-BF5A-486C-A8C5-ECC9F3942E4B}">
                <a14:imgProps xmlns:a14="http://schemas.microsoft.com/office/drawing/2010/main">
                  <a14:imgLayer r:embed="rId4">
                    <a14:imgEffect>
                      <a14:saturation sat="400000"/>
                    </a14:imgEffect>
                  </a14:imgLayer>
                </a14:imgProps>
              </a:ext>
              <a:ext uri="{28A0092B-C50C-407E-A947-70E740481C1C}">
                <a14:useLocalDpi xmlns:a14="http://schemas.microsoft.com/office/drawing/2010/main" val="0"/>
              </a:ext>
            </a:extLst>
          </a:blip>
          <a:stretch>
            <a:fillRect/>
          </a:stretch>
        </p:blipFill>
        <p:spPr>
          <a:xfrm>
            <a:off x="3013655" y="26091"/>
            <a:ext cx="6053071" cy="6682591"/>
          </a:xfrm>
          <a:prstGeom prst="rect">
            <a:avLst/>
          </a:prstGeom>
        </p:spPr>
      </p:pic>
      <p:sp>
        <p:nvSpPr>
          <p:cNvPr id="5" name="TextBox 4"/>
          <p:cNvSpPr txBox="1"/>
          <p:nvPr/>
        </p:nvSpPr>
        <p:spPr>
          <a:xfrm>
            <a:off x="360608" y="270456"/>
            <a:ext cx="11526592" cy="646331"/>
          </a:xfrm>
          <a:prstGeom prst="rect">
            <a:avLst/>
          </a:prstGeom>
          <a:noFill/>
        </p:spPr>
        <p:txBody>
          <a:bodyPr wrap="square" rtlCol="0">
            <a:spAutoFit/>
          </a:bodyPr>
          <a:lstStyle/>
          <a:p>
            <a:r>
              <a:rPr lang="en-GB" sz="3600" dirty="0">
                <a:solidFill>
                  <a:srgbClr val="002060"/>
                </a:solidFill>
                <a:latin typeface="Trebuchet MS" panose="020B0603020202020204" pitchFamily="34" charset="0"/>
              </a:rPr>
              <a:t>Curriculum Evening – Year One</a:t>
            </a:r>
          </a:p>
        </p:txBody>
      </p:sp>
      <p:sp>
        <p:nvSpPr>
          <p:cNvPr id="2" name="TextBox 1"/>
          <p:cNvSpPr txBox="1"/>
          <p:nvPr/>
        </p:nvSpPr>
        <p:spPr>
          <a:xfrm>
            <a:off x="643943" y="1352282"/>
            <a:ext cx="10423859" cy="3108543"/>
          </a:xfrm>
          <a:prstGeom prst="rect">
            <a:avLst/>
          </a:prstGeom>
          <a:noFill/>
        </p:spPr>
        <p:txBody>
          <a:bodyPr wrap="square" rtlCol="0">
            <a:spAutoFit/>
          </a:bodyPr>
          <a:lstStyle/>
          <a:p>
            <a:r>
              <a:rPr lang="en-GB" sz="2800" b="1" u="sng" dirty="0">
                <a:solidFill>
                  <a:srgbClr val="002060"/>
                </a:solidFill>
                <a:latin typeface="Trebuchet MS" panose="020B0603020202020204" pitchFamily="34" charset="0"/>
              </a:rPr>
              <a:t>Lateness, absence, sickness &amp; going home</a:t>
            </a:r>
          </a:p>
          <a:p>
            <a:endParaRPr lang="en-GB" sz="2800" b="1" u="sng" dirty="0">
              <a:solidFill>
                <a:srgbClr val="002060"/>
              </a:solidFill>
              <a:latin typeface="Trebuchet MS" panose="020B0603020202020204" pitchFamily="34" charset="0"/>
            </a:endParaRPr>
          </a:p>
          <a:p>
            <a:pPr marL="457200" indent="-457200">
              <a:buFont typeface="Wingdings" panose="05000000000000000000" pitchFamily="2" charset="2"/>
              <a:buChar char="Ø"/>
            </a:pPr>
            <a:r>
              <a:rPr lang="en-GB" sz="2800" dirty="0">
                <a:solidFill>
                  <a:srgbClr val="002060"/>
                </a:solidFill>
                <a:latin typeface="Trebuchet MS" panose="020B0603020202020204" pitchFamily="34" charset="0"/>
              </a:rPr>
              <a:t>School drop off is between 8:45am-8:55am and pick up is at </a:t>
            </a:r>
            <a:r>
              <a:rPr lang="en-GB" sz="2800" dirty="0" smtClean="0">
                <a:solidFill>
                  <a:srgbClr val="002060"/>
                </a:solidFill>
                <a:latin typeface="Trebuchet MS" panose="020B0603020202020204" pitchFamily="34" charset="0"/>
              </a:rPr>
              <a:t>3:20pm</a:t>
            </a:r>
          </a:p>
          <a:p>
            <a:pPr marL="457200" indent="-457200">
              <a:buFont typeface="Wingdings" panose="05000000000000000000" pitchFamily="2" charset="2"/>
              <a:buChar char="Ø"/>
            </a:pPr>
            <a:r>
              <a:rPr lang="en-GB" sz="2800" dirty="0" smtClean="0">
                <a:solidFill>
                  <a:srgbClr val="002060"/>
                </a:solidFill>
                <a:latin typeface="Trebuchet MS" panose="020B0603020202020204" pitchFamily="34" charset="0"/>
              </a:rPr>
              <a:t>For any contagious illness, </a:t>
            </a:r>
            <a:r>
              <a:rPr lang="en-GB" sz="2800" dirty="0" smtClean="0">
                <a:solidFill>
                  <a:srgbClr val="002060"/>
                </a:solidFill>
                <a:latin typeface="Trebuchet MS" panose="020B0603020202020204" pitchFamily="34" charset="0"/>
              </a:rPr>
              <a:t>keep your child at home until symptoms have gone e.g. cold, flu, chickenpox</a:t>
            </a:r>
            <a:endParaRPr lang="en-GB" sz="2800" dirty="0">
              <a:solidFill>
                <a:srgbClr val="002060"/>
              </a:solidFill>
              <a:latin typeface="Trebuchet MS" panose="020B0603020202020204" pitchFamily="34" charset="0"/>
            </a:endParaRPr>
          </a:p>
          <a:p>
            <a:pPr marL="457200" indent="-457200">
              <a:buFont typeface="Wingdings" panose="05000000000000000000" pitchFamily="2" charset="2"/>
              <a:buChar char="Ø"/>
            </a:pPr>
            <a:r>
              <a:rPr lang="en-GB" sz="2800" dirty="0" smtClean="0">
                <a:solidFill>
                  <a:srgbClr val="002060"/>
                </a:solidFill>
                <a:latin typeface="Trebuchet MS" panose="020B0603020202020204" pitchFamily="34" charset="0"/>
              </a:rPr>
              <a:t>Who </a:t>
            </a:r>
            <a:r>
              <a:rPr lang="en-GB" sz="2800" dirty="0">
                <a:solidFill>
                  <a:srgbClr val="002060"/>
                </a:solidFill>
                <a:latin typeface="Trebuchet MS" panose="020B0603020202020204" pitchFamily="34" charset="0"/>
              </a:rPr>
              <a:t>collects your child?</a:t>
            </a:r>
          </a:p>
        </p:txBody>
      </p:sp>
    </p:spTree>
    <p:extLst>
      <p:ext uri="{BB962C8B-B14F-4D97-AF65-F5344CB8AC3E}">
        <p14:creationId xmlns:p14="http://schemas.microsoft.com/office/powerpoint/2010/main" val="1655120746"/>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cstate="print">
            <a:lum bright="70000" contrast="-70000"/>
            <a:extLst>
              <a:ext uri="{BEBA8EAE-BF5A-486C-A8C5-ECC9F3942E4B}">
                <a14:imgProps xmlns:a14="http://schemas.microsoft.com/office/drawing/2010/main">
                  <a14:imgLayer r:embed="rId4">
                    <a14:imgEffect>
                      <a14:saturation sat="400000"/>
                    </a14:imgEffect>
                  </a14:imgLayer>
                </a14:imgProps>
              </a:ext>
              <a:ext uri="{28A0092B-C50C-407E-A947-70E740481C1C}">
                <a14:useLocalDpi xmlns:a14="http://schemas.microsoft.com/office/drawing/2010/main" val="0"/>
              </a:ext>
            </a:extLst>
          </a:blip>
          <a:stretch>
            <a:fillRect/>
          </a:stretch>
        </p:blipFill>
        <p:spPr>
          <a:xfrm>
            <a:off x="3013655" y="26091"/>
            <a:ext cx="6053071" cy="6682591"/>
          </a:xfrm>
          <a:prstGeom prst="rect">
            <a:avLst/>
          </a:prstGeom>
        </p:spPr>
      </p:pic>
      <p:sp>
        <p:nvSpPr>
          <p:cNvPr id="5" name="TextBox 4"/>
          <p:cNvSpPr txBox="1"/>
          <p:nvPr/>
        </p:nvSpPr>
        <p:spPr>
          <a:xfrm>
            <a:off x="360608" y="270456"/>
            <a:ext cx="11526592" cy="646331"/>
          </a:xfrm>
          <a:prstGeom prst="rect">
            <a:avLst/>
          </a:prstGeom>
          <a:noFill/>
        </p:spPr>
        <p:txBody>
          <a:bodyPr wrap="square" rtlCol="0">
            <a:spAutoFit/>
          </a:bodyPr>
          <a:lstStyle/>
          <a:p>
            <a:r>
              <a:rPr lang="en-GB" sz="3600" dirty="0">
                <a:solidFill>
                  <a:srgbClr val="002060"/>
                </a:solidFill>
                <a:latin typeface="Trebuchet MS" panose="020B0603020202020204" pitchFamily="34" charset="0"/>
              </a:rPr>
              <a:t>Curriculum Evening – Year One</a:t>
            </a:r>
          </a:p>
        </p:txBody>
      </p:sp>
      <p:sp>
        <p:nvSpPr>
          <p:cNvPr id="2" name="TextBox 1"/>
          <p:cNvSpPr txBox="1"/>
          <p:nvPr/>
        </p:nvSpPr>
        <p:spPr>
          <a:xfrm>
            <a:off x="606676" y="885520"/>
            <a:ext cx="9242718" cy="5016758"/>
          </a:xfrm>
          <a:prstGeom prst="rect">
            <a:avLst/>
          </a:prstGeom>
          <a:noFill/>
        </p:spPr>
        <p:txBody>
          <a:bodyPr wrap="square" rtlCol="0">
            <a:spAutoFit/>
          </a:bodyPr>
          <a:lstStyle/>
          <a:p>
            <a:r>
              <a:rPr lang="en-GB" sz="3200" b="1" u="sng" dirty="0">
                <a:solidFill>
                  <a:srgbClr val="002060"/>
                </a:solidFill>
                <a:latin typeface="Trebuchet MS" panose="020B0603020202020204" pitchFamily="34" charset="0"/>
              </a:rPr>
              <a:t>Sport</a:t>
            </a:r>
          </a:p>
          <a:p>
            <a:endParaRPr lang="en-GB" sz="3200" dirty="0">
              <a:solidFill>
                <a:srgbClr val="002060"/>
              </a:solidFill>
              <a:latin typeface="Trebuchet MS" panose="020B0603020202020204" pitchFamily="34" charset="0"/>
            </a:endParaRPr>
          </a:p>
          <a:p>
            <a:pPr marL="457200" indent="-457200">
              <a:buFont typeface="Wingdings" panose="05000000000000000000" pitchFamily="2" charset="2"/>
              <a:buChar char="Ø"/>
            </a:pPr>
            <a:r>
              <a:rPr lang="en-GB" sz="3200" dirty="0">
                <a:solidFill>
                  <a:srgbClr val="002060"/>
                </a:solidFill>
                <a:latin typeface="Trebuchet MS" panose="020B0603020202020204" pitchFamily="34" charset="0"/>
              </a:rPr>
              <a:t>NSS teaches P.E on </a:t>
            </a:r>
            <a:r>
              <a:rPr lang="en-GB" sz="3200" dirty="0" smtClean="0">
                <a:solidFill>
                  <a:srgbClr val="002060"/>
                </a:solidFill>
                <a:latin typeface="Trebuchet MS" panose="020B0603020202020204" pitchFamily="34" charset="0"/>
              </a:rPr>
              <a:t>Monday and </a:t>
            </a:r>
            <a:r>
              <a:rPr lang="en-GB" sz="3200" dirty="0">
                <a:solidFill>
                  <a:srgbClr val="002060"/>
                </a:solidFill>
                <a:latin typeface="Trebuchet MS" panose="020B0603020202020204" pitchFamily="34" charset="0"/>
              </a:rPr>
              <a:t>Thursday afternoon – </a:t>
            </a:r>
          </a:p>
          <a:p>
            <a:pPr marL="457200" indent="-457200">
              <a:buFont typeface="Wingdings" panose="05000000000000000000" pitchFamily="2" charset="2"/>
              <a:buChar char="Ø"/>
            </a:pPr>
            <a:r>
              <a:rPr lang="en-GB" sz="3200" dirty="0" smtClean="0">
                <a:solidFill>
                  <a:srgbClr val="002060"/>
                </a:solidFill>
                <a:latin typeface="Trebuchet MS" panose="020B0603020202020204" pitchFamily="34" charset="0"/>
              </a:rPr>
              <a:t>The children </a:t>
            </a:r>
            <a:r>
              <a:rPr lang="en-GB" sz="3200" dirty="0">
                <a:solidFill>
                  <a:srgbClr val="002060"/>
                </a:solidFill>
                <a:latin typeface="Trebuchet MS" panose="020B0603020202020204" pitchFamily="34" charset="0"/>
              </a:rPr>
              <a:t>will come into school in their school uniform and come home in their PE kit.</a:t>
            </a:r>
          </a:p>
          <a:p>
            <a:pPr marL="457200" indent="-457200">
              <a:buFont typeface="Wingdings" panose="05000000000000000000" pitchFamily="2" charset="2"/>
              <a:buChar char="Ø"/>
            </a:pPr>
            <a:r>
              <a:rPr lang="en-GB" sz="3200" dirty="0">
                <a:solidFill>
                  <a:srgbClr val="002060"/>
                </a:solidFill>
                <a:latin typeface="Trebuchet MS" panose="020B0603020202020204" pitchFamily="34" charset="0"/>
              </a:rPr>
              <a:t>Please label items</a:t>
            </a:r>
          </a:p>
          <a:p>
            <a:pPr marL="457200" indent="-457200">
              <a:buFont typeface="Wingdings" panose="05000000000000000000" pitchFamily="2" charset="2"/>
              <a:buChar char="Ø"/>
            </a:pPr>
            <a:r>
              <a:rPr lang="en-GB" sz="3200" dirty="0">
                <a:solidFill>
                  <a:srgbClr val="002060"/>
                </a:solidFill>
                <a:latin typeface="Trebuchet MS" panose="020B0603020202020204" pitchFamily="34" charset="0"/>
              </a:rPr>
              <a:t>Daily Mile</a:t>
            </a:r>
          </a:p>
          <a:p>
            <a:endParaRPr lang="en-GB" sz="3200" dirty="0">
              <a:solidFill>
                <a:srgbClr val="002060"/>
              </a:solidFill>
            </a:endParaRPr>
          </a:p>
          <a:p>
            <a:pPr marL="457200" indent="-457200">
              <a:buFont typeface="Wingdings" panose="05000000000000000000" pitchFamily="2" charset="2"/>
              <a:buChar char="Ø"/>
            </a:pPr>
            <a:endParaRPr lang="en-GB" sz="3200" dirty="0">
              <a:solidFill>
                <a:srgbClr val="002060"/>
              </a:solidFill>
            </a:endParaRPr>
          </a:p>
        </p:txBody>
      </p:sp>
    </p:spTree>
    <p:extLst>
      <p:ext uri="{BB962C8B-B14F-4D97-AF65-F5344CB8AC3E}">
        <p14:creationId xmlns:p14="http://schemas.microsoft.com/office/powerpoint/2010/main" val="2698871891"/>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cstate="print">
            <a:lum bright="70000" contrast="-70000"/>
            <a:extLst>
              <a:ext uri="{BEBA8EAE-BF5A-486C-A8C5-ECC9F3942E4B}">
                <a14:imgProps xmlns:a14="http://schemas.microsoft.com/office/drawing/2010/main">
                  <a14:imgLayer r:embed="rId4">
                    <a14:imgEffect>
                      <a14:saturation sat="400000"/>
                    </a14:imgEffect>
                  </a14:imgLayer>
                </a14:imgProps>
              </a:ext>
              <a:ext uri="{28A0092B-C50C-407E-A947-70E740481C1C}">
                <a14:useLocalDpi xmlns:a14="http://schemas.microsoft.com/office/drawing/2010/main" val="0"/>
              </a:ext>
            </a:extLst>
          </a:blip>
          <a:stretch>
            <a:fillRect/>
          </a:stretch>
        </p:blipFill>
        <p:spPr>
          <a:xfrm>
            <a:off x="3013655" y="26091"/>
            <a:ext cx="6053071" cy="6682591"/>
          </a:xfrm>
          <a:prstGeom prst="rect">
            <a:avLst/>
          </a:prstGeom>
        </p:spPr>
      </p:pic>
      <p:sp>
        <p:nvSpPr>
          <p:cNvPr id="5" name="TextBox 4"/>
          <p:cNvSpPr txBox="1"/>
          <p:nvPr/>
        </p:nvSpPr>
        <p:spPr>
          <a:xfrm>
            <a:off x="360608" y="270456"/>
            <a:ext cx="11526592" cy="646331"/>
          </a:xfrm>
          <a:prstGeom prst="rect">
            <a:avLst/>
          </a:prstGeom>
          <a:noFill/>
        </p:spPr>
        <p:txBody>
          <a:bodyPr wrap="square" rtlCol="0">
            <a:spAutoFit/>
          </a:bodyPr>
          <a:lstStyle/>
          <a:p>
            <a:r>
              <a:rPr lang="en-GB" sz="3600" dirty="0">
                <a:solidFill>
                  <a:srgbClr val="002060"/>
                </a:solidFill>
                <a:latin typeface="Trebuchet MS" panose="020B0603020202020204" pitchFamily="34" charset="0"/>
              </a:rPr>
              <a:t>Curriculum Evening – Year One</a:t>
            </a:r>
          </a:p>
        </p:txBody>
      </p:sp>
      <p:sp>
        <p:nvSpPr>
          <p:cNvPr id="2" name="TextBox 1"/>
          <p:cNvSpPr txBox="1"/>
          <p:nvPr/>
        </p:nvSpPr>
        <p:spPr>
          <a:xfrm>
            <a:off x="695458" y="1481070"/>
            <a:ext cx="10843399" cy="4524315"/>
          </a:xfrm>
          <a:prstGeom prst="rect">
            <a:avLst/>
          </a:prstGeom>
          <a:noFill/>
        </p:spPr>
        <p:txBody>
          <a:bodyPr wrap="square" rtlCol="0">
            <a:spAutoFit/>
          </a:bodyPr>
          <a:lstStyle/>
          <a:p>
            <a:r>
              <a:rPr lang="en-GB" sz="3200" b="1" u="sng" dirty="0">
                <a:solidFill>
                  <a:srgbClr val="002060"/>
                </a:solidFill>
                <a:latin typeface="Trebuchet MS" panose="020B0603020202020204" pitchFamily="34" charset="0"/>
              </a:rPr>
              <a:t>Uniform</a:t>
            </a:r>
          </a:p>
          <a:p>
            <a:endParaRPr lang="en-GB" sz="3200" dirty="0">
              <a:solidFill>
                <a:srgbClr val="002060"/>
              </a:solidFill>
              <a:latin typeface="Trebuchet MS" panose="020B0603020202020204" pitchFamily="34" charset="0"/>
            </a:endParaRPr>
          </a:p>
          <a:p>
            <a:pPr marL="457200" indent="-457200">
              <a:buFont typeface="Wingdings" panose="05000000000000000000" pitchFamily="2" charset="2"/>
              <a:buChar char="Ø"/>
            </a:pPr>
            <a:r>
              <a:rPr lang="en-GB" sz="3200" dirty="0">
                <a:solidFill>
                  <a:srgbClr val="002060"/>
                </a:solidFill>
                <a:latin typeface="Trebuchet MS" panose="020B0603020202020204" pitchFamily="34" charset="0"/>
              </a:rPr>
              <a:t>Smart &amp; correct uniform at all times</a:t>
            </a:r>
          </a:p>
          <a:p>
            <a:pPr marL="457200" indent="-457200">
              <a:buFont typeface="Wingdings" panose="05000000000000000000" pitchFamily="2" charset="2"/>
              <a:buChar char="Ø"/>
            </a:pPr>
            <a:r>
              <a:rPr lang="en-GB" sz="3200" dirty="0">
                <a:solidFill>
                  <a:srgbClr val="002060"/>
                </a:solidFill>
                <a:latin typeface="Trebuchet MS" panose="020B0603020202020204" pitchFamily="34" charset="0"/>
              </a:rPr>
              <a:t>All items clearly labelled with your child’s name</a:t>
            </a:r>
          </a:p>
          <a:p>
            <a:pPr marL="457200" indent="-457200">
              <a:buFont typeface="Wingdings" panose="05000000000000000000" pitchFamily="2" charset="2"/>
              <a:buChar char="Ø"/>
            </a:pPr>
            <a:r>
              <a:rPr lang="en-GB" sz="3200" dirty="0">
                <a:solidFill>
                  <a:srgbClr val="002060"/>
                </a:solidFill>
                <a:latin typeface="Trebuchet MS" panose="020B0603020202020204" pitchFamily="34" charset="0"/>
              </a:rPr>
              <a:t>Socks – grey, white or navy </a:t>
            </a:r>
          </a:p>
          <a:p>
            <a:pPr marL="457200" indent="-457200">
              <a:buFont typeface="Wingdings" panose="05000000000000000000" pitchFamily="2" charset="2"/>
              <a:buChar char="Ø"/>
            </a:pPr>
            <a:r>
              <a:rPr lang="en-GB" sz="3200" dirty="0">
                <a:solidFill>
                  <a:srgbClr val="002060"/>
                </a:solidFill>
                <a:latin typeface="Trebuchet MS" panose="020B0603020202020204" pitchFamily="34" charset="0"/>
              </a:rPr>
              <a:t>Navy or white hair accessories</a:t>
            </a:r>
          </a:p>
          <a:p>
            <a:pPr marL="457200" indent="-457200">
              <a:buFont typeface="Wingdings" panose="05000000000000000000" pitchFamily="2" charset="2"/>
              <a:buChar char="Ø"/>
            </a:pPr>
            <a:r>
              <a:rPr lang="en-GB" sz="3200" dirty="0">
                <a:solidFill>
                  <a:srgbClr val="002060"/>
                </a:solidFill>
                <a:latin typeface="Trebuchet MS" panose="020B0603020202020204" pitchFamily="34" charset="0"/>
              </a:rPr>
              <a:t>Correct P.E kit      </a:t>
            </a:r>
          </a:p>
          <a:p>
            <a:endParaRPr lang="en-GB" sz="3200" dirty="0">
              <a:solidFill>
                <a:srgbClr val="002060"/>
              </a:solidFill>
            </a:endParaRPr>
          </a:p>
          <a:p>
            <a:pPr marL="457200" indent="-457200">
              <a:buFont typeface="Wingdings" panose="05000000000000000000" pitchFamily="2" charset="2"/>
              <a:buChar char="Ø"/>
            </a:pPr>
            <a:endParaRPr lang="en-GB" sz="3200" dirty="0">
              <a:solidFill>
                <a:srgbClr val="002060"/>
              </a:solidFill>
            </a:endParaRPr>
          </a:p>
        </p:txBody>
      </p:sp>
    </p:spTree>
    <p:extLst>
      <p:ext uri="{BB962C8B-B14F-4D97-AF65-F5344CB8AC3E}">
        <p14:creationId xmlns:p14="http://schemas.microsoft.com/office/powerpoint/2010/main" val="644385492"/>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cstate="print">
            <a:lum bright="70000" contrast="-70000"/>
            <a:extLst>
              <a:ext uri="{BEBA8EAE-BF5A-486C-A8C5-ECC9F3942E4B}">
                <a14:imgProps xmlns:a14="http://schemas.microsoft.com/office/drawing/2010/main">
                  <a14:imgLayer r:embed="rId4">
                    <a14:imgEffect>
                      <a14:saturation sat="400000"/>
                    </a14:imgEffect>
                  </a14:imgLayer>
                </a14:imgProps>
              </a:ext>
              <a:ext uri="{28A0092B-C50C-407E-A947-70E740481C1C}">
                <a14:useLocalDpi xmlns:a14="http://schemas.microsoft.com/office/drawing/2010/main" val="0"/>
              </a:ext>
            </a:extLst>
          </a:blip>
          <a:stretch>
            <a:fillRect/>
          </a:stretch>
        </p:blipFill>
        <p:spPr>
          <a:xfrm>
            <a:off x="3013655" y="26091"/>
            <a:ext cx="6053071" cy="6682591"/>
          </a:xfrm>
          <a:prstGeom prst="rect">
            <a:avLst/>
          </a:prstGeom>
        </p:spPr>
      </p:pic>
      <p:sp>
        <p:nvSpPr>
          <p:cNvPr id="5" name="TextBox 4"/>
          <p:cNvSpPr txBox="1"/>
          <p:nvPr/>
        </p:nvSpPr>
        <p:spPr>
          <a:xfrm>
            <a:off x="360608" y="270456"/>
            <a:ext cx="11526592" cy="646331"/>
          </a:xfrm>
          <a:prstGeom prst="rect">
            <a:avLst/>
          </a:prstGeom>
          <a:noFill/>
        </p:spPr>
        <p:txBody>
          <a:bodyPr wrap="square" rtlCol="0">
            <a:spAutoFit/>
          </a:bodyPr>
          <a:lstStyle/>
          <a:p>
            <a:r>
              <a:rPr lang="en-GB" sz="3600" dirty="0">
                <a:solidFill>
                  <a:srgbClr val="002060"/>
                </a:solidFill>
                <a:latin typeface="Trebuchet MS" panose="020B0603020202020204" pitchFamily="34" charset="0"/>
              </a:rPr>
              <a:t>Curriculum Evening– Year One</a:t>
            </a:r>
          </a:p>
        </p:txBody>
      </p:sp>
      <p:sp>
        <p:nvSpPr>
          <p:cNvPr id="2" name="TextBox 1"/>
          <p:cNvSpPr txBox="1"/>
          <p:nvPr/>
        </p:nvSpPr>
        <p:spPr>
          <a:xfrm>
            <a:off x="669700" y="1558344"/>
            <a:ext cx="9728333" cy="3170099"/>
          </a:xfrm>
          <a:prstGeom prst="rect">
            <a:avLst/>
          </a:prstGeom>
          <a:noFill/>
        </p:spPr>
        <p:txBody>
          <a:bodyPr wrap="square" rtlCol="0">
            <a:spAutoFit/>
          </a:bodyPr>
          <a:lstStyle/>
          <a:p>
            <a:r>
              <a:rPr lang="en-GB" sz="3200" b="1" u="sng" dirty="0">
                <a:solidFill>
                  <a:srgbClr val="002060"/>
                </a:solidFill>
                <a:latin typeface="Trebuchet MS" panose="020B0603020202020204" pitchFamily="34" charset="0"/>
              </a:rPr>
              <a:t>Educational visits</a:t>
            </a:r>
            <a:endParaRPr lang="en-GB" sz="3200" dirty="0">
              <a:solidFill>
                <a:srgbClr val="002060"/>
              </a:solidFill>
              <a:latin typeface="Trebuchet MS" panose="020B0603020202020204" pitchFamily="34" charset="0"/>
            </a:endParaRPr>
          </a:p>
          <a:p>
            <a:pPr marL="457200" indent="-457200">
              <a:buFont typeface="Wingdings" panose="05000000000000000000" pitchFamily="2" charset="2"/>
              <a:buChar char="Ø"/>
            </a:pPr>
            <a:r>
              <a:rPr lang="en-GB" sz="2800" dirty="0">
                <a:solidFill>
                  <a:srgbClr val="002060"/>
                </a:solidFill>
                <a:latin typeface="Trebuchet MS" panose="020B0603020202020204" pitchFamily="34" charset="0"/>
              </a:rPr>
              <a:t>Consent forms</a:t>
            </a:r>
          </a:p>
          <a:p>
            <a:pPr marL="457200" indent="-457200">
              <a:buFont typeface="Wingdings" panose="05000000000000000000" pitchFamily="2" charset="2"/>
              <a:buChar char="Ø"/>
            </a:pPr>
            <a:r>
              <a:rPr lang="en-GB" sz="2800" dirty="0">
                <a:solidFill>
                  <a:srgbClr val="002060"/>
                </a:solidFill>
                <a:latin typeface="Trebuchet MS" panose="020B0603020202020204" pitchFamily="34" charset="0"/>
              </a:rPr>
              <a:t>Parent </a:t>
            </a:r>
            <a:r>
              <a:rPr lang="en-GB" sz="2800" dirty="0" smtClean="0">
                <a:solidFill>
                  <a:srgbClr val="002060"/>
                </a:solidFill>
                <a:latin typeface="Trebuchet MS" panose="020B0603020202020204" pitchFamily="34" charset="0"/>
              </a:rPr>
              <a:t>helpers </a:t>
            </a:r>
            <a:br>
              <a:rPr lang="en-GB" sz="2800" dirty="0" smtClean="0">
                <a:solidFill>
                  <a:srgbClr val="002060"/>
                </a:solidFill>
                <a:latin typeface="Trebuchet MS" panose="020B0603020202020204" pitchFamily="34" charset="0"/>
              </a:rPr>
            </a:br>
            <a:r>
              <a:rPr lang="en-GB" sz="2800" dirty="0" smtClean="0">
                <a:solidFill>
                  <a:srgbClr val="002060"/>
                </a:solidFill>
                <a:latin typeface="Trebuchet MS" panose="020B0603020202020204" pitchFamily="34" charset="0"/>
              </a:rPr>
              <a:t>- parent readers greatly appreciated</a:t>
            </a:r>
            <a:br>
              <a:rPr lang="en-GB" sz="2800" dirty="0" smtClean="0">
                <a:solidFill>
                  <a:srgbClr val="002060"/>
                </a:solidFill>
                <a:latin typeface="Trebuchet MS" panose="020B0603020202020204" pitchFamily="34" charset="0"/>
              </a:rPr>
            </a:br>
            <a:r>
              <a:rPr lang="en-GB" sz="2800" dirty="0" smtClean="0">
                <a:solidFill>
                  <a:srgbClr val="002060"/>
                </a:solidFill>
                <a:latin typeface="Trebuchet MS" panose="020B0603020202020204" pitchFamily="34" charset="0"/>
              </a:rPr>
              <a:t>- 1:6 ratio required for school trips. Adults selected at random. </a:t>
            </a:r>
            <a:br>
              <a:rPr lang="en-GB" sz="2800" dirty="0" smtClean="0">
                <a:solidFill>
                  <a:srgbClr val="002060"/>
                </a:solidFill>
                <a:latin typeface="Trebuchet MS" panose="020B0603020202020204" pitchFamily="34" charset="0"/>
              </a:rPr>
            </a:br>
            <a:r>
              <a:rPr lang="en-GB" sz="2800" dirty="0" smtClean="0">
                <a:solidFill>
                  <a:srgbClr val="002060"/>
                </a:solidFill>
                <a:latin typeface="Trebuchet MS" panose="020B0603020202020204" pitchFamily="34" charset="0"/>
              </a:rPr>
              <a:t>- adult responsibilities</a:t>
            </a:r>
            <a:endParaRPr lang="en-GB" sz="2800" dirty="0">
              <a:solidFill>
                <a:srgbClr val="002060"/>
              </a:solidFill>
              <a:latin typeface="Trebuchet MS" panose="020B0603020202020204" pitchFamily="34" charset="0"/>
            </a:endParaRPr>
          </a:p>
        </p:txBody>
      </p:sp>
    </p:spTree>
    <p:extLst>
      <p:ext uri="{BB962C8B-B14F-4D97-AF65-F5344CB8AC3E}">
        <p14:creationId xmlns:p14="http://schemas.microsoft.com/office/powerpoint/2010/main" val="3243892165"/>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cstate="print">
            <a:lum bright="70000" contrast="-70000"/>
            <a:extLst>
              <a:ext uri="{BEBA8EAE-BF5A-486C-A8C5-ECC9F3942E4B}">
                <a14:imgProps xmlns:a14="http://schemas.microsoft.com/office/drawing/2010/main">
                  <a14:imgLayer r:embed="rId4">
                    <a14:imgEffect>
                      <a14:saturation sat="400000"/>
                    </a14:imgEffect>
                  </a14:imgLayer>
                </a14:imgProps>
              </a:ext>
              <a:ext uri="{28A0092B-C50C-407E-A947-70E740481C1C}">
                <a14:useLocalDpi xmlns:a14="http://schemas.microsoft.com/office/drawing/2010/main" val="0"/>
              </a:ext>
            </a:extLst>
          </a:blip>
          <a:stretch>
            <a:fillRect/>
          </a:stretch>
        </p:blipFill>
        <p:spPr>
          <a:xfrm>
            <a:off x="3013655" y="26091"/>
            <a:ext cx="6053071" cy="6682591"/>
          </a:xfrm>
          <a:prstGeom prst="rect">
            <a:avLst/>
          </a:prstGeom>
        </p:spPr>
      </p:pic>
      <p:sp>
        <p:nvSpPr>
          <p:cNvPr id="5" name="TextBox 4"/>
          <p:cNvSpPr txBox="1"/>
          <p:nvPr/>
        </p:nvSpPr>
        <p:spPr>
          <a:xfrm>
            <a:off x="360608" y="270456"/>
            <a:ext cx="11526592" cy="646331"/>
          </a:xfrm>
          <a:prstGeom prst="rect">
            <a:avLst/>
          </a:prstGeom>
          <a:noFill/>
        </p:spPr>
        <p:txBody>
          <a:bodyPr wrap="square" rtlCol="0">
            <a:spAutoFit/>
          </a:bodyPr>
          <a:lstStyle/>
          <a:p>
            <a:r>
              <a:rPr lang="en-GB" sz="3600" dirty="0">
                <a:solidFill>
                  <a:srgbClr val="002060"/>
                </a:solidFill>
                <a:latin typeface="Trebuchet MS" panose="020B0603020202020204" pitchFamily="34" charset="0"/>
              </a:rPr>
              <a:t>Curriculum Evening– Year One</a:t>
            </a:r>
          </a:p>
        </p:txBody>
      </p:sp>
      <p:sp>
        <p:nvSpPr>
          <p:cNvPr id="2" name="TextBox 1"/>
          <p:cNvSpPr txBox="1"/>
          <p:nvPr/>
        </p:nvSpPr>
        <p:spPr>
          <a:xfrm>
            <a:off x="669700" y="1558344"/>
            <a:ext cx="9728333" cy="5386090"/>
          </a:xfrm>
          <a:prstGeom prst="rect">
            <a:avLst/>
          </a:prstGeom>
          <a:noFill/>
        </p:spPr>
        <p:txBody>
          <a:bodyPr wrap="square" rtlCol="0">
            <a:spAutoFit/>
          </a:bodyPr>
          <a:lstStyle/>
          <a:p>
            <a:r>
              <a:rPr lang="en-GB" sz="3200" b="1" u="sng" dirty="0">
                <a:solidFill>
                  <a:srgbClr val="002060"/>
                </a:solidFill>
                <a:latin typeface="Trebuchet MS" panose="020B0603020202020204" pitchFamily="34" charset="0"/>
              </a:rPr>
              <a:t>Phonics Screening</a:t>
            </a:r>
          </a:p>
          <a:p>
            <a:pPr marL="514350" indent="-514350">
              <a:buFont typeface="Wingdings" panose="05000000000000000000" pitchFamily="2" charset="2"/>
              <a:buChar char="Ø"/>
            </a:pPr>
            <a:r>
              <a:rPr lang="en-GB" sz="2800" dirty="0">
                <a:solidFill>
                  <a:srgbClr val="002060"/>
                </a:solidFill>
                <a:latin typeface="Trebuchet MS" panose="020B0603020202020204" pitchFamily="34" charset="0"/>
              </a:rPr>
              <a:t>June </a:t>
            </a:r>
            <a:r>
              <a:rPr lang="en-GB" sz="2800" dirty="0" smtClean="0">
                <a:solidFill>
                  <a:srgbClr val="002060"/>
                </a:solidFill>
                <a:latin typeface="Trebuchet MS" panose="020B0603020202020204" pitchFamily="34" charset="0"/>
              </a:rPr>
              <a:t>2023</a:t>
            </a:r>
            <a:endParaRPr lang="en-GB" sz="2800" dirty="0">
              <a:solidFill>
                <a:srgbClr val="002060"/>
              </a:solidFill>
              <a:latin typeface="Trebuchet MS" panose="020B0603020202020204" pitchFamily="34" charset="0"/>
            </a:endParaRPr>
          </a:p>
          <a:p>
            <a:pPr marL="514350" indent="-514350">
              <a:buFont typeface="Wingdings" panose="05000000000000000000" pitchFamily="2" charset="2"/>
              <a:buChar char="Ø"/>
            </a:pPr>
            <a:r>
              <a:rPr lang="en-GB" sz="2800" dirty="0" smtClean="0">
                <a:solidFill>
                  <a:srgbClr val="002060"/>
                </a:solidFill>
                <a:latin typeface="Trebuchet MS" panose="020B0603020202020204" pitchFamily="34" charset="0"/>
              </a:rPr>
              <a:t>40 words comprised of 74 sounds</a:t>
            </a:r>
            <a:br>
              <a:rPr lang="en-GB" sz="2800" dirty="0" smtClean="0">
                <a:solidFill>
                  <a:srgbClr val="002060"/>
                </a:solidFill>
                <a:latin typeface="Trebuchet MS" panose="020B0603020202020204" pitchFamily="34" charset="0"/>
              </a:rPr>
            </a:br>
            <a:r>
              <a:rPr lang="en-GB" sz="2800" dirty="0" smtClean="0">
                <a:solidFill>
                  <a:srgbClr val="002060"/>
                </a:solidFill>
                <a:latin typeface="Trebuchet MS" panose="020B0603020202020204" pitchFamily="34" charset="0"/>
              </a:rPr>
              <a:t>– mix of real </a:t>
            </a:r>
            <a:r>
              <a:rPr lang="en-GB" sz="2800" dirty="0">
                <a:solidFill>
                  <a:srgbClr val="002060"/>
                </a:solidFill>
                <a:latin typeface="Trebuchet MS" panose="020B0603020202020204" pitchFamily="34" charset="0"/>
              </a:rPr>
              <a:t>and </a:t>
            </a:r>
            <a:r>
              <a:rPr lang="en-GB" sz="2800" dirty="0" smtClean="0">
                <a:solidFill>
                  <a:srgbClr val="002060"/>
                </a:solidFill>
                <a:latin typeface="Trebuchet MS" panose="020B0603020202020204" pitchFamily="34" charset="0"/>
              </a:rPr>
              <a:t>alien</a:t>
            </a:r>
          </a:p>
          <a:p>
            <a:pPr marL="514350" indent="-514350">
              <a:buFont typeface="Wingdings" panose="05000000000000000000" pitchFamily="2" charset="2"/>
              <a:buChar char="Ø"/>
            </a:pPr>
            <a:r>
              <a:rPr lang="en-GB" sz="2800" dirty="0" smtClean="0">
                <a:solidFill>
                  <a:srgbClr val="002060"/>
                </a:solidFill>
                <a:latin typeface="Trebuchet MS" panose="020B0603020202020204" pitchFamily="34" charset="0"/>
              </a:rPr>
              <a:t>CVC, CVCC, CVCC, CCCVC &amp; CCCVCC</a:t>
            </a:r>
          </a:p>
          <a:p>
            <a:pPr marL="514350" indent="-514350">
              <a:buFont typeface="Wingdings" panose="05000000000000000000" pitchFamily="2" charset="2"/>
              <a:buChar char="Ø"/>
            </a:pPr>
            <a:r>
              <a:rPr lang="en-GB" sz="2800" dirty="0" smtClean="0">
                <a:solidFill>
                  <a:srgbClr val="002060"/>
                </a:solidFill>
                <a:latin typeface="Trebuchet MS" panose="020B0603020202020204" pitchFamily="34" charset="0"/>
              </a:rPr>
              <a:t>Pass = 32+ correctly decoded words</a:t>
            </a:r>
          </a:p>
          <a:p>
            <a:pPr marL="514350" indent="-514350">
              <a:buFont typeface="Wingdings" panose="05000000000000000000" pitchFamily="2" charset="2"/>
              <a:buChar char="Ø"/>
            </a:pPr>
            <a:r>
              <a:rPr lang="en-GB" sz="2800" dirty="0" smtClean="0">
                <a:solidFill>
                  <a:srgbClr val="002060"/>
                </a:solidFill>
                <a:latin typeface="Trebuchet MS" panose="020B0603020202020204" pitchFamily="34" charset="0"/>
              </a:rPr>
              <a:t>Retested in Year 2</a:t>
            </a:r>
          </a:p>
          <a:p>
            <a:pPr marL="514350" indent="-514350">
              <a:buFont typeface="Wingdings" panose="05000000000000000000" pitchFamily="2" charset="2"/>
              <a:buChar char="Ø"/>
            </a:pPr>
            <a:endParaRPr lang="en-GB" sz="2800" dirty="0">
              <a:solidFill>
                <a:srgbClr val="002060"/>
              </a:solidFill>
              <a:latin typeface="Trebuchet MS" panose="020B0603020202020204" pitchFamily="34" charset="0"/>
            </a:endParaRPr>
          </a:p>
          <a:p>
            <a:pPr marL="514350" indent="-514350">
              <a:buFont typeface="Wingdings" panose="05000000000000000000" pitchFamily="2" charset="2"/>
              <a:buChar char="Ø"/>
            </a:pPr>
            <a:r>
              <a:rPr lang="en-GB" sz="2800" dirty="0" smtClean="0">
                <a:solidFill>
                  <a:srgbClr val="002060"/>
                </a:solidFill>
                <a:latin typeface="Trebuchet MS" panose="020B0603020202020204" pitchFamily="34" charset="0"/>
              </a:rPr>
              <a:t>Children should sight read 60 words a minute by the end of Year 1.  </a:t>
            </a:r>
            <a:endParaRPr lang="en-GB" sz="2800" dirty="0" smtClean="0">
              <a:solidFill>
                <a:srgbClr val="002060"/>
              </a:solidFill>
              <a:latin typeface="Trebuchet MS" panose="020B0603020202020204" pitchFamily="34" charset="0"/>
            </a:endParaRPr>
          </a:p>
          <a:p>
            <a:pPr marL="514350" indent="-514350">
              <a:buFont typeface="Wingdings" panose="05000000000000000000" pitchFamily="2" charset="2"/>
              <a:buChar char="Ø"/>
            </a:pPr>
            <a:endParaRPr lang="en-GB" sz="2800" dirty="0">
              <a:solidFill>
                <a:srgbClr val="002060"/>
              </a:solidFill>
              <a:latin typeface="Trebuchet MS" panose="020B0603020202020204" pitchFamily="34" charset="0"/>
            </a:endParaRPr>
          </a:p>
          <a:p>
            <a:pPr marL="514350" indent="-514350">
              <a:buFont typeface="Wingdings" panose="05000000000000000000" pitchFamily="2" charset="2"/>
              <a:buChar char="Ø"/>
            </a:pPr>
            <a:endParaRPr lang="en-GB" sz="3200" dirty="0">
              <a:solidFill>
                <a:srgbClr val="002060"/>
              </a:solidFill>
              <a:latin typeface="Trebuchet MS" panose="020B0603020202020204" pitchFamily="34" charset="0"/>
            </a:endParaRPr>
          </a:p>
        </p:txBody>
      </p:sp>
      <p:pic>
        <p:nvPicPr>
          <p:cNvPr id="1026" name="Picture 2" descr="Set of Phase 5 words for Phonics Screening Practice | Teaching Resources">
            <a:extLst>
              <a:ext uri="{FF2B5EF4-FFF2-40B4-BE49-F238E27FC236}">
                <a16:creationId xmlns:a16="http://schemas.microsoft.com/office/drawing/2014/main" id="{A7DD3D66-28B1-4D69-9551-9BF22321EE85}"/>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t="5357"/>
          <a:stretch/>
        </p:blipFill>
        <p:spPr bwMode="auto">
          <a:xfrm>
            <a:off x="7270668" y="1757661"/>
            <a:ext cx="4537602" cy="32194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53180569"/>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cstate="print">
            <a:lum bright="70000" contrast="-70000"/>
            <a:extLst>
              <a:ext uri="{BEBA8EAE-BF5A-486C-A8C5-ECC9F3942E4B}">
                <a14:imgProps xmlns:a14="http://schemas.microsoft.com/office/drawing/2010/main">
                  <a14:imgLayer r:embed="rId4">
                    <a14:imgEffect>
                      <a14:saturation sat="400000"/>
                    </a14:imgEffect>
                  </a14:imgLayer>
                </a14:imgProps>
              </a:ext>
              <a:ext uri="{28A0092B-C50C-407E-A947-70E740481C1C}">
                <a14:useLocalDpi xmlns:a14="http://schemas.microsoft.com/office/drawing/2010/main" val="0"/>
              </a:ext>
            </a:extLst>
          </a:blip>
          <a:stretch>
            <a:fillRect/>
          </a:stretch>
        </p:blipFill>
        <p:spPr>
          <a:xfrm>
            <a:off x="2550517" y="0"/>
            <a:ext cx="6053071" cy="6682591"/>
          </a:xfrm>
          <a:prstGeom prst="rect">
            <a:avLst/>
          </a:prstGeom>
        </p:spPr>
      </p:pic>
      <p:sp>
        <p:nvSpPr>
          <p:cNvPr id="5" name="TextBox 4"/>
          <p:cNvSpPr txBox="1"/>
          <p:nvPr/>
        </p:nvSpPr>
        <p:spPr>
          <a:xfrm>
            <a:off x="360608" y="270456"/>
            <a:ext cx="11526592" cy="646331"/>
          </a:xfrm>
          <a:prstGeom prst="rect">
            <a:avLst/>
          </a:prstGeom>
          <a:noFill/>
        </p:spPr>
        <p:txBody>
          <a:bodyPr wrap="square" rtlCol="0">
            <a:spAutoFit/>
          </a:bodyPr>
          <a:lstStyle/>
          <a:p>
            <a:r>
              <a:rPr lang="en-GB" sz="3600" dirty="0">
                <a:solidFill>
                  <a:srgbClr val="002060"/>
                </a:solidFill>
                <a:latin typeface="Trebuchet MS" panose="020B0603020202020204" pitchFamily="34" charset="0"/>
              </a:rPr>
              <a:t>Curriculum Evening – Year One</a:t>
            </a:r>
          </a:p>
        </p:txBody>
      </p:sp>
      <p:sp>
        <p:nvSpPr>
          <p:cNvPr id="2" name="TextBox 1"/>
          <p:cNvSpPr txBox="1"/>
          <p:nvPr/>
        </p:nvSpPr>
        <p:spPr>
          <a:xfrm>
            <a:off x="643944" y="1378039"/>
            <a:ext cx="8717770" cy="584775"/>
          </a:xfrm>
          <a:prstGeom prst="rect">
            <a:avLst/>
          </a:prstGeom>
          <a:noFill/>
        </p:spPr>
        <p:txBody>
          <a:bodyPr wrap="square" rtlCol="0">
            <a:spAutoFit/>
          </a:bodyPr>
          <a:lstStyle/>
          <a:p>
            <a:r>
              <a:rPr lang="en-GB" sz="3200" b="1" u="sng" dirty="0" smtClean="0">
                <a:solidFill>
                  <a:srgbClr val="002060"/>
                </a:solidFill>
                <a:latin typeface="Trebuchet MS" panose="020B0603020202020204" pitchFamily="34" charset="0"/>
              </a:rPr>
              <a:t>Questions?</a:t>
            </a:r>
            <a:endParaRPr lang="en-GB" sz="3200" b="1" u="sng" dirty="0">
              <a:solidFill>
                <a:srgbClr val="002060"/>
              </a:solidFill>
              <a:latin typeface="Trebuchet MS" panose="020B0603020202020204" pitchFamily="34" charset="0"/>
            </a:endParaRPr>
          </a:p>
        </p:txBody>
      </p:sp>
    </p:spTree>
    <p:extLst>
      <p:ext uri="{BB962C8B-B14F-4D97-AF65-F5344CB8AC3E}">
        <p14:creationId xmlns:p14="http://schemas.microsoft.com/office/powerpoint/2010/main" val="129226322"/>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11054</TotalTime>
  <Words>815</Words>
  <Application>Microsoft Office PowerPoint</Application>
  <PresentationFormat>Widescreen</PresentationFormat>
  <Paragraphs>175</Paragraphs>
  <Slides>22</Slides>
  <Notes>17</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22</vt:i4>
      </vt:variant>
    </vt:vector>
  </HeadingPairs>
  <TitlesOfParts>
    <vt:vector size="29" baseType="lpstr">
      <vt:lpstr>Arial</vt:lpstr>
      <vt:lpstr>Calibri</vt:lpstr>
      <vt:lpstr>Calibri Light</vt:lpstr>
      <vt:lpstr>Times New Roman</vt:lpstr>
      <vt:lpstr>Trebuchet MS</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Authorized Org</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Fiona Lambe</dc:creator>
  <cp:lastModifiedBy>Sam Veale</cp:lastModifiedBy>
  <cp:revision>118</cp:revision>
  <dcterms:created xsi:type="dcterms:W3CDTF">2015-09-09T19:25:41Z</dcterms:created>
  <dcterms:modified xsi:type="dcterms:W3CDTF">2023-09-19T07:23:41Z</dcterms:modified>
</cp:coreProperties>
</file>